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3" d="100"/>
          <a:sy n="53" d="100"/>
        </p:scale>
        <p:origin x="66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57ED87-1CBE-4ED9-9F25-2166AC172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92A2497-AA09-43F2-9FB8-BA6D41D95D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7735B82-14DE-45F9-8E2A-8BAF1D075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E93-EFE7-4691-9FDD-BEEB36074E28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7A76BBA-1253-4990-BE65-F4F95424E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D7914EA-3018-4480-BC3E-7FE9995A2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E17-0085-4065-AF38-508AF4DE03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352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DFA5BF-FCAB-4CFB-A0B3-0426F581D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977C17D-A63B-484A-910E-4E81ABD1C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45B7AF5-BE32-427D-9EB1-8104CB69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E93-EFE7-4691-9FDD-BEEB36074E28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194E2D3-3CD7-41EE-B5B3-DF77A1788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475C0A1-E429-41FD-B893-4AFC44AFB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E17-0085-4065-AF38-508AF4DE03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7715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A8FDF18-8EF9-4F2F-98D6-B0E44986A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F405C24-CB2D-40EA-B7C5-5F935F6C4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D2C7737-34EA-44B6-80BE-7E87C9937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E93-EFE7-4691-9FDD-BEEB36074E28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4C017D7-8E54-4D63-BFD4-33D164925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A1D78BF-BEAA-45F1-BFF6-23FBCED98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E17-0085-4065-AF38-508AF4DE03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222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5595EE0-CD73-48F1-B5D0-54F8CEEE1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5259CBB-17B9-4B5A-9615-0E52D0C9F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176482B-3EBA-4F46-9272-AD98F1A94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E93-EFE7-4691-9FDD-BEEB36074E28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72C5BF2-92E7-43E0-8683-A796E8CCE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86E5E9F-9B23-40B7-BA98-C1BB83C98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E17-0085-4065-AF38-508AF4DE03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396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6F1AF7-CA3A-42B3-8E83-E09B0B992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7C89B0E-A9CB-4180-B738-D0ECB13E2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1342F78-41B4-4808-9614-E01B51BF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E93-EFE7-4691-9FDD-BEEB36074E28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6FC13E7-1530-4E2F-A4FC-3B81EA7A6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63AB85C-7A3B-47EB-AE34-F6665329C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E17-0085-4065-AF38-508AF4DE03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443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899B9BF-B239-4330-AFA7-FA6005031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1D54043-6784-4DDF-B66E-5128DCD754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B384336-FAA4-46EA-8C97-98CE834EC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343F95F-21C6-46B5-94EE-44533FB9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E93-EFE7-4691-9FDD-BEEB36074E28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4B7BC4A-4F4F-487A-8519-A93D2EB3E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CCC2BAA-C51E-4E9D-920A-7893BF1FC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E17-0085-4065-AF38-508AF4DE03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138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7B45C30-8BA0-4148-9898-C90C833D2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692DB7E-D541-48AD-995D-2BCC896B8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F2CFFB1-A8EF-41ED-9A90-E8C10D3F5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D4B0FC9-325F-41BC-B05D-31A5120D83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4C89CA16-C849-4E60-B341-F1F39B55CE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6A709FA-5DCA-4D1E-B11B-EC388565D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E93-EFE7-4691-9FDD-BEEB36074E28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FE87F031-28FE-42B3-B117-738CBF071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B747A03-5A33-47F0-918C-1554F9B7D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E17-0085-4065-AF38-508AF4DE03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0251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9E65A40-E1B8-4809-B494-EB8CC795B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70AAF9A-CA99-492A-92DE-82B8246E8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E93-EFE7-4691-9FDD-BEEB36074E28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782D48D-8053-44BD-814D-B8A4A0321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83B04E2B-216C-4FF9-BDA9-234FA1631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E17-0085-4065-AF38-508AF4DE03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680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CD175B3-B2E8-4293-8669-9ED8062A6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E93-EFE7-4691-9FDD-BEEB36074E28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ACC502-7A36-4ABE-BEFE-EFE939946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8480B1C-679C-46EA-ABD8-D5125C5AB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E17-0085-4065-AF38-508AF4DE03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3595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45A8A6C-1C68-42BE-956F-5A741242B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56955C-9439-44E6-BC2B-C0DC35856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6DB1343-F8FA-4007-8D82-F8729E9D7A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9E708B7-F719-4DE5-9082-4B3DD9B37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E93-EFE7-4691-9FDD-BEEB36074E28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767CDFD-0938-4D73-9159-9C488F6DB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F0AD2C8-EBB9-4C52-B0B6-94C6F12E5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E17-0085-4065-AF38-508AF4DE03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324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5AC1A4-4137-47D9-BD31-8AAFEFB9B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95830F7-5EE5-4970-9F0B-8CAB7E8533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3042B7D-F95C-4EB4-B160-F7A28F1B1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2CB1BCF-138E-4E81-BFA5-AEA3301ED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E93-EFE7-4691-9FDD-BEEB36074E28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F56097E-F758-42AB-8F11-18327EAC0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F2CFB8D-214D-4833-BCD1-B61BAE18C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EE17-0085-4065-AF38-508AF4DE03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289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3652B07-6144-43E8-993D-F887A1DF0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26D0A97-79F9-4A07-9A86-62F62C043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B2CCD6-488B-4A44-9AA2-2A90E579C8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5BE93-EFE7-4691-9FDD-BEEB36074E28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5949AE6-26AD-4B30-AF47-2BE19E2267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88C213F-8A06-444B-B1BE-475B059AE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1EE17-0085-4065-AF38-508AF4DE03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730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587B6D84-0C35-4F6D-A6BD-BF5B428A2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 fontScale="92500"/>
          </a:bodyPr>
          <a:lstStyle/>
          <a:p>
            <a:r>
              <a:rPr lang="nb-NO" dirty="0"/>
              <a:t>Norsk Gjenvinning-avtalen – kan kravene til oss forenkles og gjøres billigere?</a:t>
            </a:r>
          </a:p>
          <a:p>
            <a:endParaRPr lang="nb-NO" b="1" dirty="0"/>
          </a:p>
          <a:p>
            <a:r>
              <a:rPr lang="nb-NO" b="1" dirty="0"/>
              <a:t>Avdeling Vest ønsker en diskusjon angående farlig avfall og forbedringspunkter knyttet til de aktørene som håndterer dette i markedet</a:t>
            </a:r>
          </a:p>
        </p:txBody>
      </p:sp>
      <p:pic>
        <p:nvPicPr>
          <p:cNvPr id="5" name="Bilde 4" descr="Et bilde som inneholder tekst, utklipp&#10;&#10;Automatisk generert beskrivelse">
            <a:extLst>
              <a:ext uri="{FF2B5EF4-FFF2-40B4-BE49-F238E27FC236}">
                <a16:creationId xmlns:a16="http://schemas.microsoft.com/office/drawing/2014/main" id="{B78479C8-AB1A-46AF-9B02-9161591F2A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915" y="1244600"/>
            <a:ext cx="19526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935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8B6D53B4-20D6-4C5C-956E-C8EB15E5B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51" t="9091" r="11467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6B9E0A-2635-49B8-B794-CDD97D0EA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023658"/>
            <a:ext cx="4023360" cy="355450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2700" b="1" dirty="0" err="1"/>
              <a:t>Bakgrunn</a:t>
            </a:r>
            <a:r>
              <a:rPr lang="en-US" sz="2700" b="1" dirty="0"/>
              <a:t> for </a:t>
            </a:r>
            <a:r>
              <a:rPr lang="en-US" sz="2700" b="1" dirty="0" err="1"/>
              <a:t>diskusjonen</a:t>
            </a:r>
            <a:r>
              <a:rPr lang="en-US" sz="2700" b="1" dirty="0"/>
              <a:t>:</a:t>
            </a:r>
            <a:br>
              <a:rPr lang="en-US" sz="2300" dirty="0"/>
            </a:br>
            <a:br>
              <a:rPr lang="en-US" sz="2300" dirty="0"/>
            </a:br>
            <a:r>
              <a:rPr lang="en-US" sz="2300" dirty="0" err="1"/>
              <a:t>Når</a:t>
            </a:r>
            <a:r>
              <a:rPr lang="en-US" sz="2300" dirty="0"/>
              <a:t> Norsk Gjenvinning </a:t>
            </a:r>
            <a:r>
              <a:rPr lang="en-US" sz="2300" dirty="0" err="1"/>
              <a:t>mottar</a:t>
            </a:r>
            <a:r>
              <a:rPr lang="en-US" sz="2300" dirty="0"/>
              <a:t> </a:t>
            </a:r>
            <a:r>
              <a:rPr lang="en-US" sz="2300" dirty="0" err="1"/>
              <a:t>farlig</a:t>
            </a:r>
            <a:r>
              <a:rPr lang="en-US" sz="2300" dirty="0"/>
              <a:t> </a:t>
            </a:r>
            <a:r>
              <a:rPr lang="en-US" sz="2300" dirty="0" err="1"/>
              <a:t>avfall</a:t>
            </a:r>
            <a:r>
              <a:rPr lang="en-US" sz="2300" dirty="0"/>
              <a:t> </a:t>
            </a:r>
            <a:r>
              <a:rPr lang="en-US" sz="2300" dirty="0" err="1"/>
              <a:t>så</a:t>
            </a:r>
            <a:r>
              <a:rPr lang="en-US" sz="2300" dirty="0"/>
              <a:t> </a:t>
            </a:r>
            <a:r>
              <a:rPr lang="en-US" sz="2300" dirty="0" err="1"/>
              <a:t>knuses</a:t>
            </a:r>
            <a:r>
              <a:rPr lang="en-US" sz="2300" dirty="0"/>
              <a:t> </a:t>
            </a:r>
            <a:r>
              <a:rPr lang="en-US" sz="2300" dirty="0" err="1"/>
              <a:t>glasset</a:t>
            </a:r>
            <a:r>
              <a:rPr lang="en-US" sz="2300" dirty="0"/>
              <a:t> og det </a:t>
            </a:r>
            <a:r>
              <a:rPr lang="en-US" sz="2300" dirty="0" err="1"/>
              <a:t>som</a:t>
            </a:r>
            <a:r>
              <a:rPr lang="en-US" sz="2300" dirty="0"/>
              <a:t> </a:t>
            </a:r>
            <a:r>
              <a:rPr lang="en-US" sz="2300" dirty="0" err="1"/>
              <a:t>kan</a:t>
            </a:r>
            <a:r>
              <a:rPr lang="en-US" sz="2300" dirty="0"/>
              <a:t> </a:t>
            </a:r>
            <a:r>
              <a:rPr lang="en-US" sz="2300" dirty="0" err="1"/>
              <a:t>sendes</a:t>
            </a:r>
            <a:r>
              <a:rPr lang="en-US" sz="2300" dirty="0"/>
              <a:t> </a:t>
            </a:r>
            <a:r>
              <a:rPr lang="en-US" sz="2300" dirty="0" err="1"/>
              <a:t>til</a:t>
            </a:r>
            <a:r>
              <a:rPr lang="en-US" sz="2300" dirty="0"/>
              <a:t> Norsk </a:t>
            </a:r>
            <a:r>
              <a:rPr lang="en-US" sz="2300" dirty="0" err="1"/>
              <a:t>Glava</a:t>
            </a:r>
            <a:r>
              <a:rPr lang="en-US" sz="2300" dirty="0"/>
              <a:t> </a:t>
            </a:r>
            <a:r>
              <a:rPr lang="en-US" sz="2300" dirty="0" err="1"/>
              <a:t>går</a:t>
            </a:r>
            <a:r>
              <a:rPr lang="en-US" sz="2300" dirty="0"/>
              <a:t> </a:t>
            </a:r>
            <a:r>
              <a:rPr lang="en-US" sz="2300" dirty="0" err="1"/>
              <a:t>som</a:t>
            </a:r>
            <a:r>
              <a:rPr lang="en-US" sz="2300" dirty="0"/>
              <a:t> rent </a:t>
            </a:r>
            <a:r>
              <a:rPr lang="en-US" sz="2300" dirty="0" err="1"/>
              <a:t>avfall</a:t>
            </a:r>
            <a:r>
              <a:rPr lang="en-US" sz="2300" dirty="0"/>
              <a:t>.  </a:t>
            </a:r>
            <a:br>
              <a:rPr lang="en-US" sz="2300" dirty="0"/>
            </a:br>
            <a:br>
              <a:rPr lang="en-US" sz="2300" dirty="0"/>
            </a:br>
            <a:r>
              <a:rPr lang="en-US" sz="2300" dirty="0" err="1"/>
              <a:t>Spacerkant</a:t>
            </a:r>
            <a:r>
              <a:rPr lang="en-US" sz="2300" dirty="0"/>
              <a:t> </a:t>
            </a:r>
            <a:r>
              <a:rPr lang="en-US" sz="2300" dirty="0" err="1"/>
              <a:t>samt</a:t>
            </a:r>
            <a:r>
              <a:rPr lang="en-US" sz="2300" dirty="0"/>
              <a:t> </a:t>
            </a:r>
            <a:r>
              <a:rPr lang="en-US" sz="2300" dirty="0" err="1"/>
              <a:t>ramme</a:t>
            </a:r>
            <a:r>
              <a:rPr lang="en-US" sz="2300" dirty="0"/>
              <a:t> </a:t>
            </a:r>
            <a:r>
              <a:rPr lang="en-US" sz="2300" dirty="0" err="1"/>
              <a:t>som</a:t>
            </a:r>
            <a:r>
              <a:rPr lang="en-US" sz="2300" dirty="0"/>
              <a:t> det har </a:t>
            </a:r>
            <a:r>
              <a:rPr lang="en-US" sz="2300" dirty="0" err="1"/>
              <a:t>stått</a:t>
            </a:r>
            <a:r>
              <a:rPr lang="en-US" sz="2300" dirty="0"/>
              <a:t> </a:t>
            </a:r>
            <a:r>
              <a:rPr lang="en-US" sz="2300" dirty="0" err="1"/>
              <a:t>i</a:t>
            </a:r>
            <a:r>
              <a:rPr lang="en-US" sz="2300" dirty="0"/>
              <a:t> </a:t>
            </a:r>
            <a:r>
              <a:rPr lang="en-US" sz="2300" dirty="0" err="1"/>
              <a:t>forbrennes</a:t>
            </a:r>
            <a:r>
              <a:rPr lang="en-US" sz="2300" dirty="0"/>
              <a:t> </a:t>
            </a:r>
            <a:r>
              <a:rPr lang="en-US" sz="2300" dirty="0" err="1"/>
              <a:t>i</a:t>
            </a:r>
            <a:r>
              <a:rPr lang="en-US" sz="2300" dirty="0"/>
              <a:t> </a:t>
            </a:r>
            <a:r>
              <a:rPr lang="en-US" sz="2300" dirty="0" err="1"/>
              <a:t>spesialovn</a:t>
            </a:r>
            <a:r>
              <a:rPr lang="en-US" sz="2300" dirty="0"/>
              <a:t> med </a:t>
            </a:r>
            <a:r>
              <a:rPr lang="en-US" sz="2300" dirty="0" err="1"/>
              <a:t>ekstra</a:t>
            </a:r>
            <a:r>
              <a:rPr lang="en-US" sz="2300" dirty="0"/>
              <a:t> </a:t>
            </a:r>
            <a:r>
              <a:rPr lang="en-US" sz="2300" dirty="0" err="1"/>
              <a:t>høy</a:t>
            </a:r>
            <a:r>
              <a:rPr lang="en-US" sz="2300" dirty="0"/>
              <a:t> </a:t>
            </a:r>
            <a:r>
              <a:rPr lang="en-US" sz="2300" dirty="0" err="1"/>
              <a:t>brennkapasitet</a:t>
            </a:r>
            <a:r>
              <a:rPr lang="en-US" sz="2300" dirty="0"/>
              <a:t>  (</a:t>
            </a:r>
            <a:r>
              <a:rPr lang="en-US" sz="2300" dirty="0" err="1"/>
              <a:t>finnes</a:t>
            </a:r>
            <a:r>
              <a:rPr lang="en-US" sz="2300" dirty="0"/>
              <a:t> bare </a:t>
            </a:r>
            <a:r>
              <a:rPr lang="en-US" sz="2300" dirty="0" err="1"/>
              <a:t>på</a:t>
            </a:r>
            <a:r>
              <a:rPr lang="en-US" sz="2300" dirty="0"/>
              <a:t> </a:t>
            </a:r>
            <a:r>
              <a:rPr lang="en-US" sz="2300" dirty="0" err="1"/>
              <a:t>Østlandet</a:t>
            </a:r>
            <a:r>
              <a:rPr lang="en-US" sz="2300" dirty="0"/>
              <a:t> </a:t>
            </a:r>
            <a:r>
              <a:rPr lang="en-US" sz="2300" dirty="0" err="1"/>
              <a:t>i</a:t>
            </a:r>
            <a:r>
              <a:rPr lang="en-US" sz="2300" dirty="0"/>
              <a:t> </a:t>
            </a:r>
            <a:r>
              <a:rPr lang="en-US" sz="2300" dirty="0" err="1"/>
              <a:t>følge</a:t>
            </a:r>
            <a:r>
              <a:rPr lang="en-US" sz="2300" dirty="0"/>
              <a:t> NG)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45190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D9015E-9B74-4705-BA58-3B5BD5087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Avdeling Vest har følgende kommentarer: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8FC022B-1F94-4AB2-ABE6-3931BC71A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Priser på klorparafiner/</a:t>
            </a:r>
            <a:r>
              <a:rPr lang="nb-NO" dirty="0" err="1"/>
              <a:t>eftalater</a:t>
            </a:r>
            <a:r>
              <a:rPr lang="nb-NO" dirty="0"/>
              <a:t> er på et meget høyt nivå</a:t>
            </a:r>
          </a:p>
          <a:p>
            <a:pPr lvl="1"/>
            <a:r>
              <a:rPr lang="nb-NO" dirty="0"/>
              <a:t>Eks: På Vestlandet (og andre områder utenfor det sentrale Østlandet) er NG dyrere enn andre aktuelle aktører fordi avfallet må fraktes til godkjent mottak på Østlandet </a:t>
            </a:r>
          </a:p>
          <a:p>
            <a:pPr marL="457200" lvl="1" indent="0">
              <a:buNone/>
            </a:pPr>
            <a:endParaRPr lang="nb-NO" dirty="0"/>
          </a:p>
          <a:p>
            <a:r>
              <a:rPr lang="nb-NO" dirty="0"/>
              <a:t>Ordninger for innhenting av glassene oppfattes som veldig lite strømlinjeformet og svært tungvinte   </a:t>
            </a:r>
          </a:p>
          <a:p>
            <a:pPr lvl="1"/>
            <a:r>
              <a:rPr lang="nb-NO" dirty="0"/>
              <a:t>Eks: Ettersom NG ikke håndterer avfallet lokalt, men frakter det videre østover er det bla. krav til at ruter må plasseres på pall i hel stand. Dette er et tidkrevende og tungvint krav</a:t>
            </a:r>
          </a:p>
          <a:p>
            <a:pPr lvl="1"/>
            <a:r>
              <a:rPr lang="nb-NO" dirty="0"/>
              <a:t>NG avdeling Vest og Øst opererer også med ulike rutiner/krav – det blir tungvint for oss som kunder å forholde oss til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2913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D9015E-9B74-4705-BA58-3B5BD5087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Diskusjon: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8FC022B-1F94-4AB2-ABE6-3931BC71A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Kan glassmesteren få ta del i håndteringen av dette avfallet og samtidig få en vesentlig kostnadsbesparelse?</a:t>
            </a:r>
          </a:p>
          <a:p>
            <a:r>
              <a:rPr lang="nb-NO" dirty="0"/>
              <a:t>Kan glassmesteren få ta del i å skille farlig avfall (</a:t>
            </a:r>
            <a:r>
              <a:rPr lang="nb-NO" dirty="0" err="1"/>
              <a:t>spacer</a:t>
            </a:r>
            <a:r>
              <a:rPr lang="nb-NO" dirty="0"/>
              <a:t>-kant) fra rent glass som regnes som en meget etterspurt ressurs (spesielt hos Norsk Glava)? </a:t>
            </a:r>
          </a:p>
          <a:p>
            <a:pPr lvl="1"/>
            <a:r>
              <a:rPr lang="nb-NO" dirty="0"/>
              <a:t>Vi mener at vi kunne klart denne delen av jobben selv, dette vil være kostnadsbesparende jf. tonnasje-pris </a:t>
            </a:r>
          </a:p>
          <a:p>
            <a:pPr lvl="1"/>
            <a:r>
              <a:rPr lang="nb-NO" dirty="0"/>
              <a:t>Alternativt: kan vi i fellesskap lage en tilsvarende subsidie-ordning som på PCB-avfall? (Nåværende kostnad: 1200,-)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6186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242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PowerPoint-presentasjon</vt:lpstr>
      <vt:lpstr>Bakgrunn for diskusjonen:  Når Norsk Gjenvinning mottar farlig avfall så knuses glasset og det som kan sendes til Norsk Glava går som rent avfall.    Spacerkant samt ramme som det har stått i forbrennes i spesialovn med ekstra høy brennkapasitet  (finnes bare på Østlandet i følge NG)</vt:lpstr>
      <vt:lpstr>Avdeling Vest har følgende kommentarer: </vt:lpstr>
      <vt:lpstr>Diskusjon: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Christian Mohn Nøkling</dc:creator>
  <cp:lastModifiedBy>Braastad, Anne-Charlotte</cp:lastModifiedBy>
  <cp:revision>8</cp:revision>
  <dcterms:created xsi:type="dcterms:W3CDTF">2021-01-27T18:19:13Z</dcterms:created>
  <dcterms:modified xsi:type="dcterms:W3CDTF">2021-01-27T19:29:24Z</dcterms:modified>
</cp:coreProperties>
</file>