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99.jpg" ContentType="image/jpg"/>
  <Override PartName="/ppt/media/image10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84"/>
  </p:notesMasterIdLst>
  <p:sldIdLst>
    <p:sldId id="5180" r:id="rId6"/>
    <p:sldId id="1142" r:id="rId7"/>
    <p:sldId id="5151" r:id="rId8"/>
    <p:sldId id="5154" r:id="rId9"/>
    <p:sldId id="5156" r:id="rId10"/>
    <p:sldId id="5157" r:id="rId11"/>
    <p:sldId id="5158" r:id="rId12"/>
    <p:sldId id="5153" r:id="rId13"/>
    <p:sldId id="5198" r:id="rId14"/>
    <p:sldId id="5155" r:id="rId15"/>
    <p:sldId id="5168" r:id="rId16"/>
    <p:sldId id="5150" r:id="rId17"/>
    <p:sldId id="5185" r:id="rId18"/>
    <p:sldId id="5186" r:id="rId19"/>
    <p:sldId id="5152" r:id="rId20"/>
    <p:sldId id="5145" r:id="rId21"/>
    <p:sldId id="5146" r:id="rId22"/>
    <p:sldId id="5147" r:id="rId23"/>
    <p:sldId id="5148" r:id="rId24"/>
    <p:sldId id="5195" r:id="rId25"/>
    <p:sldId id="5196" r:id="rId26"/>
    <p:sldId id="5149" r:id="rId27"/>
    <p:sldId id="5179" r:id="rId28"/>
    <p:sldId id="1145" r:id="rId29"/>
    <p:sldId id="5178" r:id="rId30"/>
    <p:sldId id="1306" r:id="rId31"/>
    <p:sldId id="1011" r:id="rId32"/>
    <p:sldId id="1309" r:id="rId33"/>
    <p:sldId id="1308" r:id="rId34"/>
    <p:sldId id="1310" r:id="rId35"/>
    <p:sldId id="270" r:id="rId36"/>
    <p:sldId id="271" r:id="rId37"/>
    <p:sldId id="278" r:id="rId38"/>
    <p:sldId id="279" r:id="rId39"/>
    <p:sldId id="1313" r:id="rId40"/>
    <p:sldId id="5197" r:id="rId41"/>
    <p:sldId id="5160" r:id="rId42"/>
    <p:sldId id="5161" r:id="rId43"/>
    <p:sldId id="619" r:id="rId44"/>
    <p:sldId id="595" r:id="rId45"/>
    <p:sldId id="5140" r:id="rId46"/>
    <p:sldId id="624" r:id="rId47"/>
    <p:sldId id="5162" r:id="rId48"/>
    <p:sldId id="5125" r:id="rId49"/>
    <p:sldId id="5106" r:id="rId50"/>
    <p:sldId id="639" r:id="rId51"/>
    <p:sldId id="594" r:id="rId52"/>
    <p:sldId id="611" r:id="rId53"/>
    <p:sldId id="609" r:id="rId54"/>
    <p:sldId id="1148" r:id="rId55"/>
    <p:sldId id="1028" r:id="rId56"/>
    <p:sldId id="1037" r:id="rId57"/>
    <p:sldId id="5142" r:id="rId58"/>
    <p:sldId id="1041" r:id="rId59"/>
    <p:sldId id="5143" r:id="rId60"/>
    <p:sldId id="1138" r:id="rId61"/>
    <p:sldId id="1128" r:id="rId62"/>
    <p:sldId id="5171" r:id="rId63"/>
    <p:sldId id="5190" r:id="rId64"/>
    <p:sldId id="258" r:id="rId65"/>
    <p:sldId id="5200" r:id="rId66"/>
    <p:sldId id="5189" r:id="rId67"/>
    <p:sldId id="5163" r:id="rId68"/>
    <p:sldId id="5194" r:id="rId69"/>
    <p:sldId id="5191" r:id="rId70"/>
    <p:sldId id="5192" r:id="rId71"/>
    <p:sldId id="5174" r:id="rId72"/>
    <p:sldId id="5170" r:id="rId73"/>
    <p:sldId id="5164" r:id="rId74"/>
    <p:sldId id="5169" r:id="rId75"/>
    <p:sldId id="5182" r:id="rId76"/>
    <p:sldId id="5183" r:id="rId77"/>
    <p:sldId id="5203" r:id="rId78"/>
    <p:sldId id="5205" r:id="rId79"/>
    <p:sldId id="5206" r:id="rId80"/>
    <p:sldId id="5166" r:id="rId81"/>
    <p:sldId id="5167" r:id="rId82"/>
    <p:sldId id="260" r:id="rId8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1BE"/>
    <a:srgbClr val="827F77"/>
    <a:srgbClr val="009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7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158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7" d="100"/>
        <a:sy n="87" d="100"/>
      </p:scale>
      <p:origin x="0" y="0"/>
    </p:cViewPr>
  </p:notesTextViewPr>
  <p:sorterViewPr>
    <p:cViewPr varScale="1">
      <p:scale>
        <a:sx n="1" d="1"/>
        <a:sy n="1" d="1"/>
      </p:scale>
      <p:origin x="0" y="-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tba2018\Desktop\Covi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NOELV00001\Felles-Elvos\2020%20Glassfagkjeden\In4Mo\Statistikk%20og%20omsetning%20forsikringsjobber\Sammensatt%20total%20ant.%20jobber%20Forsikr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03238697544313E-2"/>
          <c:y val="8.7459714677110501E-2"/>
          <c:w val="0.87407347121980572"/>
          <c:h val="0.713158211155402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Foglio1!$N$4</c:f>
              <c:strCache>
                <c:ptCount val="1"/>
                <c:pt idx="0">
                  <c:v>plastica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Foglio1!$O$3:$V$3</c:f>
              <c:numCache>
                <c:formatCode>General</c:formatCode>
                <c:ptCount val="8"/>
                <c:pt idx="0">
                  <c:v>0.25</c:v>
                </c:pt>
                <c:pt idx="1">
                  <c:v>0.5</c:v>
                </c:pt>
                <c:pt idx="2">
                  <c:v>3</c:v>
                </c:pt>
                <c:pt idx="3">
                  <c:v>6</c:v>
                </c:pt>
                <c:pt idx="4">
                  <c:v>24</c:v>
                </c:pt>
                <c:pt idx="5">
                  <c:v>48</c:v>
                </c:pt>
                <c:pt idx="6">
                  <c:v>96</c:v>
                </c:pt>
                <c:pt idx="7">
                  <c:v>168</c:v>
                </c:pt>
              </c:numCache>
            </c:numRef>
          </c:xVal>
          <c:yVal>
            <c:numRef>
              <c:f>Foglio1!$O$4:$V$4</c:f>
              <c:numCache>
                <c:formatCode>General</c:formatCode>
                <c:ptCount val="8"/>
                <c:pt idx="0">
                  <c:v>5.75</c:v>
                </c:pt>
                <c:pt idx="1">
                  <c:v>5.8</c:v>
                </c:pt>
                <c:pt idx="2">
                  <c:v>5.3</c:v>
                </c:pt>
                <c:pt idx="3">
                  <c:v>4.7</c:v>
                </c:pt>
                <c:pt idx="4">
                  <c:v>3.85</c:v>
                </c:pt>
                <c:pt idx="5">
                  <c:v>2.75</c:v>
                </c:pt>
                <c:pt idx="6">
                  <c:v>2.5</c:v>
                </c:pt>
                <c:pt idx="7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B4-4A30-951F-B842A6806EC8}"/>
            </c:ext>
          </c:extLst>
        </c:ser>
        <c:ser>
          <c:idx val="1"/>
          <c:order val="1"/>
          <c:tx>
            <c:strRef>
              <c:f>Foglio1!$N$5</c:f>
              <c:strCache>
                <c:ptCount val="1"/>
                <c:pt idx="0">
                  <c:v>vetro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Foglio1!$O$3:$V$3</c:f>
              <c:numCache>
                <c:formatCode>General</c:formatCode>
                <c:ptCount val="8"/>
                <c:pt idx="0">
                  <c:v>0.25</c:v>
                </c:pt>
                <c:pt idx="1">
                  <c:v>0.5</c:v>
                </c:pt>
                <c:pt idx="2">
                  <c:v>3</c:v>
                </c:pt>
                <c:pt idx="3">
                  <c:v>6</c:v>
                </c:pt>
                <c:pt idx="4">
                  <c:v>24</c:v>
                </c:pt>
                <c:pt idx="5">
                  <c:v>48</c:v>
                </c:pt>
                <c:pt idx="6">
                  <c:v>96</c:v>
                </c:pt>
                <c:pt idx="7">
                  <c:v>168</c:v>
                </c:pt>
              </c:numCache>
            </c:numRef>
          </c:xVal>
          <c:yVal>
            <c:numRef>
              <c:f>Foglio1!$O$5:$V$5</c:f>
              <c:numCache>
                <c:formatCode>General</c:formatCode>
                <c:ptCount val="8"/>
                <c:pt idx="0">
                  <c:v>5.75</c:v>
                </c:pt>
                <c:pt idx="1">
                  <c:v>5.8</c:v>
                </c:pt>
                <c:pt idx="2">
                  <c:v>5.15</c:v>
                </c:pt>
                <c:pt idx="3">
                  <c:v>5.0999999999999996</c:v>
                </c:pt>
                <c:pt idx="4">
                  <c:v>3.5</c:v>
                </c:pt>
                <c:pt idx="5">
                  <c:v>2.4</c:v>
                </c:pt>
                <c:pt idx="6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EB4-4A30-951F-B842A6806EC8}"/>
            </c:ext>
          </c:extLst>
        </c:ser>
        <c:ser>
          <c:idx val="2"/>
          <c:order val="2"/>
          <c:tx>
            <c:strRef>
              <c:f>Foglio1!$N$6</c:f>
              <c:strCache>
                <c:ptCount val="1"/>
                <c:pt idx="0">
                  <c:v>acciaio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Foglio1!$O$3:$V$3</c:f>
              <c:numCache>
                <c:formatCode>General</c:formatCode>
                <c:ptCount val="8"/>
                <c:pt idx="0">
                  <c:v>0.25</c:v>
                </c:pt>
                <c:pt idx="1">
                  <c:v>0.5</c:v>
                </c:pt>
                <c:pt idx="2">
                  <c:v>3</c:v>
                </c:pt>
                <c:pt idx="3">
                  <c:v>6</c:v>
                </c:pt>
                <c:pt idx="4">
                  <c:v>24</c:v>
                </c:pt>
                <c:pt idx="5">
                  <c:v>48</c:v>
                </c:pt>
                <c:pt idx="6">
                  <c:v>96</c:v>
                </c:pt>
                <c:pt idx="7">
                  <c:v>168</c:v>
                </c:pt>
              </c:numCache>
            </c:numRef>
          </c:xVal>
          <c:yVal>
            <c:numRef>
              <c:f>Foglio1!$O$6:$V$6</c:f>
              <c:numCache>
                <c:formatCode>General</c:formatCode>
                <c:ptCount val="8"/>
                <c:pt idx="0">
                  <c:v>5.75</c:v>
                </c:pt>
                <c:pt idx="1">
                  <c:v>5.25</c:v>
                </c:pt>
                <c:pt idx="2">
                  <c:v>5.0999999999999996</c:v>
                </c:pt>
                <c:pt idx="3">
                  <c:v>5.2</c:v>
                </c:pt>
                <c:pt idx="4">
                  <c:v>4.8</c:v>
                </c:pt>
                <c:pt idx="5">
                  <c:v>4.4000000000000004</c:v>
                </c:pt>
                <c:pt idx="6">
                  <c:v>3.25</c:v>
                </c:pt>
                <c:pt idx="7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EB4-4A30-951F-B842A6806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175416"/>
        <c:axId val="428176400"/>
      </c:scatterChart>
      <c:valAx>
        <c:axId val="428175416"/>
        <c:scaling>
          <c:orientation val="minMax"/>
          <c:max val="1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 (</a:t>
                </a:r>
                <a:r>
                  <a:rPr lang="it-IT" sz="1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hrs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3686725135309956"/>
              <c:y val="0.88582225314265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28176400"/>
        <c:crosses val="autoZero"/>
        <c:crossBetween val="midCat"/>
      </c:valAx>
      <c:valAx>
        <c:axId val="428176400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28175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FORSIKRINGSJOBBER 2019/20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tidsrommet</a:t>
            </a:r>
            <a:r>
              <a:rPr lang="en-US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</a:t>
            </a:r>
            <a:r>
              <a:rPr lang="en-US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desember</a:t>
            </a:r>
            <a:r>
              <a:rPr lang="en-US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9285182580833"/>
          <c:y val="0.14270550475138735"/>
          <c:w val="0.87932440092928454"/>
          <c:h val="0.6682044933062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'Antall jobber'!$B$23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ABF-4D1B-8FC0-6DA6CD5F4B58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ABF-4D1B-8FC0-6DA6CD5F4B5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ABF-4D1B-8FC0-6DA6CD5F4B58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ABF-4D1B-8FC0-6DA6CD5F4B58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ABF-4D1B-8FC0-6DA6CD5F4B58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ABF-4D1B-8FC0-6DA6CD5F4B58}"/>
              </c:ext>
            </c:extLst>
          </c:dPt>
          <c:dPt>
            <c:idx val="1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7ABF-4D1B-8FC0-6DA6CD5F4B58}"/>
              </c:ext>
            </c:extLst>
          </c:dPt>
          <c:cat>
            <c:multiLvlStrRef>
              <c:f>'Antall jobber'!$C$21:$V$22</c:f>
              <c:multiLvlStrCache>
                <c:ptCount val="20"/>
                <c:lvl>
                  <c:pt idx="0">
                    <c:v>2019</c:v>
                  </c:pt>
                  <c:pt idx="1">
                    <c:v>2020</c:v>
                  </c:pt>
                  <c:pt idx="3">
                    <c:v>2019</c:v>
                  </c:pt>
                  <c:pt idx="4">
                    <c:v>2020</c:v>
                  </c:pt>
                  <c:pt idx="6">
                    <c:v>2019</c:v>
                  </c:pt>
                  <c:pt idx="7">
                    <c:v>2020</c:v>
                  </c:pt>
                  <c:pt idx="9">
                    <c:v>2019</c:v>
                  </c:pt>
                  <c:pt idx="10">
                    <c:v>2020</c:v>
                  </c:pt>
                  <c:pt idx="12">
                    <c:v>2019</c:v>
                  </c:pt>
                  <c:pt idx="13">
                    <c:v>2020</c:v>
                  </c:pt>
                  <c:pt idx="15">
                    <c:v>2019</c:v>
                  </c:pt>
                  <c:pt idx="16">
                    <c:v>2020</c:v>
                  </c:pt>
                  <c:pt idx="18">
                    <c:v>2019</c:v>
                  </c:pt>
                  <c:pt idx="19">
                    <c:v>2020</c:v>
                  </c:pt>
                </c:lvl>
                <c:lvl>
                  <c:pt idx="0">
                    <c:v>IF forsikring</c:v>
                  </c:pt>
                  <c:pt idx="3">
                    <c:v>Fremtind</c:v>
                  </c:pt>
                  <c:pt idx="6">
                    <c:v>Gjensidige</c:v>
                  </c:pt>
                  <c:pt idx="9">
                    <c:v>Trygg</c:v>
                  </c:pt>
                  <c:pt idx="12">
                    <c:v>DNB</c:v>
                  </c:pt>
                  <c:pt idx="15">
                    <c:v>Eika</c:v>
                  </c:pt>
                  <c:pt idx="18">
                    <c:v>Knif</c:v>
                  </c:pt>
                </c:lvl>
              </c:multiLvlStrCache>
            </c:multiLvlStrRef>
          </c:cat>
          <c:val>
            <c:numRef>
              <c:f>'Antall jobber'!$C$23:$V$23</c:f>
              <c:numCache>
                <c:formatCode>General</c:formatCode>
                <c:ptCount val="20"/>
                <c:pt idx="0">
                  <c:v>446</c:v>
                </c:pt>
                <c:pt idx="1">
                  <c:v>470</c:v>
                </c:pt>
                <c:pt idx="3">
                  <c:v>544</c:v>
                </c:pt>
                <c:pt idx="4">
                  <c:v>688</c:v>
                </c:pt>
                <c:pt idx="6">
                  <c:v>660</c:v>
                </c:pt>
                <c:pt idx="7">
                  <c:v>545</c:v>
                </c:pt>
                <c:pt idx="9">
                  <c:v>265</c:v>
                </c:pt>
                <c:pt idx="10">
                  <c:v>566</c:v>
                </c:pt>
                <c:pt idx="12">
                  <c:v>22</c:v>
                </c:pt>
                <c:pt idx="13">
                  <c:v>153</c:v>
                </c:pt>
                <c:pt idx="15">
                  <c:v>36</c:v>
                </c:pt>
                <c:pt idx="16">
                  <c:v>61</c:v>
                </c:pt>
                <c:pt idx="18">
                  <c:v>2</c:v>
                </c:pt>
                <c:pt idx="1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ABF-4D1B-8FC0-6DA6CD5F4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5231104"/>
        <c:axId val="605232416"/>
        <c:axId val="0"/>
      </c:bar3DChart>
      <c:catAx>
        <c:axId val="6052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232416"/>
        <c:crosses val="autoZero"/>
        <c:auto val="1"/>
        <c:lblAlgn val="ctr"/>
        <c:lblOffset val="100"/>
        <c:noMultiLvlLbl val="0"/>
      </c:catAx>
      <c:valAx>
        <c:axId val="605232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52311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0.49872</cdr:x>
      <cdr:y>0.84532</cdr:y>
    </cdr:from>
    <cdr:to>
      <cdr:x>0.99872</cdr:x>
      <cdr:y>0.89154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A4DD0225-C0DA-4B96-8286-A8B504DCE182}"/>
            </a:ext>
          </a:extLst>
        </cdr:cNvPr>
        <cdr:cNvSpPr txBox="1"/>
      </cdr:nvSpPr>
      <cdr:spPr>
        <a:xfrm xmlns:a="http://schemas.openxmlformats.org/drawingml/2006/main">
          <a:off x="3639974" y="4436117"/>
          <a:ext cx="3649308" cy="242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4 days                                              7 </a:t>
          </a:r>
          <a:r>
            <a: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days</a:t>
          </a:r>
          <a:endParaRPr lang="it-IT" sz="11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0.17618</cdr:x>
      <cdr:y>0.03684</cdr:y>
    </cdr:from>
    <cdr:to>
      <cdr:x>0.90039</cdr:x>
      <cdr:y>0.0931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6178CA6-08C1-4FD9-9B83-7FF45F25263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85875" y="193341"/>
          <a:ext cx="5285714" cy="29523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0.0245</cdr:x>
      <cdr:y>0.32449</cdr:y>
    </cdr:from>
    <cdr:to>
      <cdr:x>0.05973</cdr:x>
      <cdr:y>0.64026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D0C5D558-C4BB-4140-AE73-C7A8B4D4191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78830" y="1702879"/>
          <a:ext cx="257143" cy="165714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9F013-DE98-4D20-A048-6C70366316F4}" type="datetimeFigureOut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88ED9-0FFD-4AB8-A154-3257E2A1F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7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rikk@riis.no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rikk@riis.no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2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11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38998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12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14297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13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811495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14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75219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15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56432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16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01221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17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0634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18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26085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19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593243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20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99972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3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88308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21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676260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22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725097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23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657885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79B0EC50-7AF0-467A-AE04-B9B68832F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E2088D-8119-4A8A-A6A9-5A153C69919D}" type="slidenum">
              <a:rPr lang="ja-JP" altLang="en-GB"/>
              <a:pPr eaLnBrk="1" hangingPunct="1">
                <a:spcBef>
                  <a:spcPct val="0"/>
                </a:spcBef>
              </a:pPr>
              <a:t>27</a:t>
            </a:fld>
            <a:endParaRPr lang="en-GB" altLang="ja-JP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75993CFD-640C-4149-976C-D811E5280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2688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C3F64BA-1430-4222-B263-B390AC58E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</p:spPr>
        <p:txBody>
          <a:bodyPr/>
          <a:lstStyle/>
          <a:p>
            <a:pPr eaLnBrk="1" hangingPunct="1"/>
            <a:endParaRPr lang="en-US" altLang="sv-S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290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3076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548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841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8ED9-0FFD-4AB8-A154-3257E2A1F51B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114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tshållare för bildobjekt 1">
            <a:extLst>
              <a:ext uri="{FF2B5EF4-FFF2-40B4-BE49-F238E27FC236}">
                <a16:creationId xmlns:a16="http://schemas.microsoft.com/office/drawing/2014/main" id="{188C431D-359D-443D-84B7-7336DD95B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Platshållare för anteckningar 2">
            <a:extLst>
              <a:ext uri="{FF2B5EF4-FFF2-40B4-BE49-F238E27FC236}">
                <a16:creationId xmlns:a16="http://schemas.microsoft.com/office/drawing/2014/main" id="{0CEDF17D-46C1-4A63-8459-17DFCB620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32772" name="Platshållare för bildnummer 3">
            <a:extLst>
              <a:ext uri="{FF2B5EF4-FFF2-40B4-BE49-F238E27FC236}">
                <a16:creationId xmlns:a16="http://schemas.microsoft.com/office/drawing/2014/main" id="{3192F5F0-9814-43F4-8CD3-1A6284EFF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3C4BF6-CD04-4497-91CC-B007A80F5DDE}" type="slidenum">
              <a:rPr lang="ja-JP" altLang="en-GB"/>
              <a:pPr eaLnBrk="1" hangingPunct="1">
                <a:spcBef>
                  <a:spcPct val="0"/>
                </a:spcBef>
              </a:pPr>
              <a:t>56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4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55749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tshållare för bildobjekt 1">
            <a:extLst>
              <a:ext uri="{FF2B5EF4-FFF2-40B4-BE49-F238E27FC236}">
                <a16:creationId xmlns:a16="http://schemas.microsoft.com/office/drawing/2014/main" id="{38BD8C8F-1FE8-4F3D-B53A-FE9A46214B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tshållare för anteckningar 2">
            <a:extLst>
              <a:ext uri="{FF2B5EF4-FFF2-40B4-BE49-F238E27FC236}">
                <a16:creationId xmlns:a16="http://schemas.microsoft.com/office/drawing/2014/main" id="{F525CF8C-7CBF-499A-918F-C0BCD2B93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33796" name="Platshållare för bildnummer 3">
            <a:extLst>
              <a:ext uri="{FF2B5EF4-FFF2-40B4-BE49-F238E27FC236}">
                <a16:creationId xmlns:a16="http://schemas.microsoft.com/office/drawing/2014/main" id="{53984E24-79C3-470A-A1BF-F5895102B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A683A1-9E2A-458D-8E09-1A8A20BC8DE3}" type="slidenum">
              <a:rPr lang="ja-JP" altLang="en-GB"/>
              <a:pPr eaLnBrk="1" hangingPunct="1">
                <a:spcBef>
                  <a:spcPct val="0"/>
                </a:spcBef>
              </a:pPr>
              <a:t>57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5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3008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kumimoji="1"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Avdeling Stjørdal: 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Besøks og leveringsadresse:</a:t>
            </a:r>
            <a:r>
              <a:rPr kumimoji="1"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Wessels veg 95, 7502 Stjørdal.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Kontaktinfo som tidligere: </a:t>
            </a: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post: </a:t>
            </a:r>
            <a:r>
              <a:rPr kumimoji="1" lang="nb-NO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erikk@riis.no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Mobil: </a:t>
            </a:r>
            <a:r>
              <a:rPr kumimoji="1"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989 06 292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6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681377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kumimoji="1"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Avdeling Stjørdal: 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Besøks og leveringsadresse:</a:t>
            </a:r>
            <a:r>
              <a:rPr kumimoji="1"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Wessels veg 95, 7502 Stjørdal.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Kontaktinfo som tidligere: </a:t>
            </a: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post: </a:t>
            </a:r>
            <a:r>
              <a:rPr kumimoji="1" lang="nb-NO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erikk@riis.no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Mobil: </a:t>
            </a:r>
            <a:r>
              <a:rPr kumimoji="1"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989 06 292</a:t>
            </a:r>
            <a:endParaRPr kumimoji="1"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7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5470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8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18770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9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62210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tshållare för bildobjekt 1">
            <a:extLst>
              <a:ext uri="{FF2B5EF4-FFF2-40B4-BE49-F238E27FC236}">
                <a16:creationId xmlns:a16="http://schemas.microsoft.com/office/drawing/2014/main" id="{58C4DE30-C825-4956-A4DE-CD728A297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tshållare för anteckningar 2">
            <a:extLst>
              <a:ext uri="{FF2B5EF4-FFF2-40B4-BE49-F238E27FC236}">
                <a16:creationId xmlns:a16="http://schemas.microsoft.com/office/drawing/2014/main" id="{5AF5F412-166D-4C4B-8873-6719A4E8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 dirty="0">
              <a:latin typeface="Arial" panose="020B0604020202020204" pitchFamily="34" charset="0"/>
            </a:endParaRPr>
          </a:p>
        </p:txBody>
      </p:sp>
      <p:sp>
        <p:nvSpPr>
          <p:cNvPr id="25604" name="Platshållare för bildnummer 3">
            <a:extLst>
              <a:ext uri="{FF2B5EF4-FFF2-40B4-BE49-F238E27FC236}">
                <a16:creationId xmlns:a16="http://schemas.microsoft.com/office/drawing/2014/main" id="{87477C6F-4E29-4EB6-80CC-6098E3AA8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CACF7-918C-4065-8DA2-33D302360495}" type="slidenum">
              <a:rPr lang="ja-JP" altLang="en-GB"/>
              <a:pPr eaLnBrk="1" hangingPunct="1">
                <a:spcBef>
                  <a:spcPct val="0"/>
                </a:spcBef>
              </a:pPr>
              <a:t>10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9402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186467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686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2B36D64-E00E-4D18-934F-DC5971C09277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566E64A-A767-4256-AE2D-2F391F073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FDB25AC-F848-4B08-AAEC-FE1DEC656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6178C18-E0C4-4194-8D37-663A4DAFB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2" y="244653"/>
            <a:ext cx="1706061" cy="5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1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EE7619-E320-4B63-805F-E16421BCB449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8CE439-E62C-4244-B2A8-EF4F5EDA8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14F1D15-04E5-448E-8BF9-E03BFC371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A1F532-4996-4F04-BC3E-FB34955F8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211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3440" y="1143000"/>
            <a:ext cx="7657148" cy="18954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3440" y="3157064"/>
            <a:ext cx="7657148" cy="1500187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Sub title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9CDDF9E-DBAC-47C5-A3D7-BD16374907ED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BD09995-B1EC-4387-AEA3-1AC583B93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076ACCA-4C70-4478-B8C8-B08507F8A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B48143-EF3B-4179-BFE2-8594C8D43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08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7720" y="1094102"/>
            <a:ext cx="3817620" cy="5062855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57750" y="1094104"/>
            <a:ext cx="3657600" cy="5062853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812F3F-CA03-4A99-B75B-2578A9FE5149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C3D3031-5472-482F-A6CC-3CEBE52A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04671DB-15A1-413A-A575-836C68352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CBF517-B95C-4E8B-BAE6-DB0296A8C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274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960" y="1071563"/>
            <a:ext cx="3715941" cy="497206"/>
          </a:xfrm>
        </p:spPr>
        <p:txBody>
          <a:bodyPr anchor="t"/>
          <a:lstStyle>
            <a:lvl1pPr marL="0" indent="0">
              <a:buNone/>
              <a:defRPr sz="2400" b="1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Sub title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7960" y="1676400"/>
            <a:ext cx="3715941" cy="4312920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82300" y="1071563"/>
            <a:ext cx="3734241" cy="497206"/>
          </a:xfrm>
        </p:spPr>
        <p:txBody>
          <a:bodyPr anchor="t"/>
          <a:lstStyle>
            <a:lvl1pPr marL="0" indent="0">
              <a:buNone/>
              <a:defRPr sz="2400" b="1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Sub title</a:t>
            </a:r>
            <a:endParaRPr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82300" y="1676400"/>
            <a:ext cx="3734241" cy="4312920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9BA5021-67F1-4530-AA2F-74E80BC2976F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AC07902-E4F3-41CF-B850-25A24C82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7E66C0D-0F18-4682-B061-A5C26A1D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DFA1F2-F7B9-4298-9EBE-CB6931EF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950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 /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D2858AD-E570-4B96-B594-C5CE93CA7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" y="1039091"/>
            <a:ext cx="8195310" cy="5195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9D209E-9CF1-472F-AE92-1EECB4951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633894-BC84-4FD6-A073-111DD2AF7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2BAB327-7313-434B-9E4C-4070A499D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337893-845A-40C7-8690-DA2238BA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153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SG.png">
            <a:extLst>
              <a:ext uri="{FF2B5EF4-FFF2-40B4-BE49-F238E27FC236}">
                <a16:creationId xmlns:a16="http://schemas.microsoft.com/office/drawing/2014/main" id="{EF2A1FC0-29D1-4A89-9D59-C3613173F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79600"/>
            <a:ext cx="5638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05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92175" y="1268413"/>
            <a:ext cx="3821113" cy="4951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65688" y="1268413"/>
            <a:ext cx="3821112" cy="4951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45766-A383-470D-897F-D3350C3D1C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74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11E60-6EA3-4966-88FE-AF2E4568EE4D}" type="datetime1">
              <a:rPr lang="it-IT" smtClean="0"/>
              <a:t>01/02/2021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6C5D88-0D2A-43F5-9E7C-38A70B00D8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E9772E2-BB9A-4E01-9E02-5C12024B1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181101"/>
            <a:ext cx="7886700" cy="5019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36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7720" y="197487"/>
            <a:ext cx="770763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7720" y="1094104"/>
            <a:ext cx="7707630" cy="5062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  <a:p>
            <a:pPr lvl="3"/>
            <a:endParaRPr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/>
              <a:t>XX July 2019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6327" cy="6858000"/>
          </a:xfrm>
          <a:prstGeom prst="rect">
            <a:avLst/>
          </a:prstGeom>
        </p:spPr>
      </p:pic>
      <p:pic>
        <p:nvPicPr>
          <p:cNvPr id="9" name="Picture 2" descr="NSG.png">
            <a:extLst>
              <a:ext uri="{FF2B5EF4-FFF2-40B4-BE49-F238E27FC236}">
                <a16:creationId xmlns:a16="http://schemas.microsoft.com/office/drawing/2014/main" id="{8F617A62-5C14-4797-B72F-8E94743DA1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72" y="212938"/>
            <a:ext cx="1076400" cy="5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8981006-DA13-4C37-A168-A98FB27924CC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6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6" r:id="rId6"/>
    <p:sldLayoutId id="2147483685" r:id="rId7"/>
    <p:sldLayoutId id="2147483687" r:id="rId8"/>
    <p:sldLayoutId id="2147483688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27F77"/>
        </a:buClr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26665247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54.png"/><Relationship Id="rId4" Type="http://schemas.openxmlformats.org/officeDocument/2006/relationships/hyperlink" Target="https://www.sciencedirect.com/science/journal/26665247/1/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lkington.no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jpeg"/><Relationship Id="rId4" Type="http://schemas.openxmlformats.org/officeDocument/2006/relationships/hyperlink" Target="https://www.glassfagkjeden.no/finn-glassleverandor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8.png"/><Relationship Id="rId7" Type="http://schemas.openxmlformats.org/officeDocument/2006/relationships/image" Target="../media/image10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12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A097796-BA1D-4B49-9131-0D8A9743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11E60-6EA3-4966-88FE-AF2E4568EE4D}" type="datetime1">
              <a:rPr lang="it-IT" smtClean="0"/>
              <a:t>01/02/2021</a:t>
            </a:fld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D29A96-F46E-4347-A0C7-41E509D8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DF50C34-B630-4FD3-B6B2-8B5ADADD83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5" b="1203"/>
          <a:stretch/>
        </p:blipFill>
        <p:spPr>
          <a:xfrm>
            <a:off x="4264041" y="-32112"/>
            <a:ext cx="4879960" cy="679168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73E7FBF-0A03-4003-A7D2-1DD05E51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89" y="148469"/>
            <a:ext cx="893661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dirty="0" err="1">
                <a:solidFill>
                  <a:srgbClr val="66C1BE"/>
                </a:solidFill>
                <a:latin typeface="+mj-lt"/>
                <a:ea typeface="+mj-ea"/>
                <a:cs typeface="+mj-cs"/>
              </a:rPr>
              <a:t>Velkommen</a:t>
            </a:r>
            <a:r>
              <a:rPr lang="en-US" sz="4700" b="1" dirty="0">
                <a:solidFill>
                  <a:srgbClr val="66C1B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dirty="0" err="1">
                <a:solidFill>
                  <a:srgbClr val="66C1BE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4700" b="1" dirty="0">
                <a:solidFill>
                  <a:srgbClr val="66C1B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dirty="0" err="1">
                <a:solidFill>
                  <a:srgbClr val="66C1BE"/>
                </a:solidFill>
                <a:latin typeface="+mj-lt"/>
                <a:ea typeface="+mj-ea"/>
                <a:cs typeface="+mj-cs"/>
              </a:rPr>
              <a:t>Årsmøte</a:t>
            </a:r>
            <a:r>
              <a:rPr lang="en-US" sz="4700" b="1" dirty="0">
                <a:solidFill>
                  <a:srgbClr val="66C1BE"/>
                </a:solidFill>
                <a:latin typeface="+mj-lt"/>
                <a:ea typeface="+mj-ea"/>
                <a:cs typeface="+mj-cs"/>
              </a:rPr>
              <a:t> 29. </a:t>
            </a:r>
            <a:r>
              <a:rPr lang="en-US" sz="4700" b="1" dirty="0" err="1">
                <a:solidFill>
                  <a:srgbClr val="66C1BE"/>
                </a:solidFill>
                <a:latin typeface="+mj-lt"/>
                <a:ea typeface="+mj-ea"/>
                <a:cs typeface="+mj-cs"/>
              </a:rPr>
              <a:t>jan</a:t>
            </a:r>
            <a:r>
              <a:rPr lang="en-US" sz="4700" b="1" dirty="0">
                <a:solidFill>
                  <a:srgbClr val="66C1BE"/>
                </a:solidFill>
                <a:latin typeface="+mj-lt"/>
                <a:ea typeface="+mj-ea"/>
                <a:cs typeface="+mj-cs"/>
              </a:rPr>
              <a:t> 2021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D7706EB-F54C-4F67-9913-DFFA4D7AA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0" y="1078916"/>
            <a:ext cx="4328765" cy="562177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C2D7B85-1BD4-4856-89C1-5B976A003B92}"/>
              </a:ext>
            </a:extLst>
          </p:cNvPr>
          <p:cNvSpPr txBox="1"/>
          <p:nvPr/>
        </p:nvSpPr>
        <p:spPr>
          <a:xfrm>
            <a:off x="5032256" y="1837197"/>
            <a:ext cx="289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solidFill>
                  <a:srgbClr val="66C1BE"/>
                </a:solidFill>
              </a:rPr>
              <a:t>Sammen står vi sterkere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05F65FB-6772-41A5-ACBF-80EE74DEE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66" y="1372576"/>
            <a:ext cx="4328766" cy="4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2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10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ABFBD94-DB35-4648-8E71-61152EEDD3BC}"/>
              </a:ext>
            </a:extLst>
          </p:cNvPr>
          <p:cNvSpPr txBox="1"/>
          <p:nvPr/>
        </p:nvSpPr>
        <p:spPr>
          <a:xfrm>
            <a:off x="336206" y="1623566"/>
            <a:ext cx="825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Forslag endringer i vedtektene er foreslått </a:t>
            </a:r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§ 11FINANSIELLE RESSURSER</a:t>
            </a: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CCED4F-E1BB-4CA3-8B33-1EC4B3A9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0561621E-5A96-4ABF-BB29-C08DDA497E86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25E14308-2B6B-4657-8893-2EB5EC5D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280A0B0F-4AA1-4C83-BC68-416EC4A73FD9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C941323-446C-43D2-BBB5-1A5074027643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Vedtektene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6DB3776-4E5A-4A27-B142-A5E9F1258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20"/>
          <a:stretch/>
        </p:blipFill>
        <p:spPr>
          <a:xfrm>
            <a:off x="461597" y="2241888"/>
            <a:ext cx="8000751" cy="140038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FF29114-D5BE-459B-83E2-781C5F55F5C4}"/>
              </a:ext>
            </a:extLst>
          </p:cNvPr>
          <p:cNvSpPr txBox="1"/>
          <p:nvPr/>
        </p:nvSpPr>
        <p:spPr>
          <a:xfrm>
            <a:off x="617452" y="3798926"/>
            <a:ext cx="8426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de medlemsbedrifter som har underavdelinger som også tildeles forsikringsoppdrag via In4Mo portalen foreslås det at denne avgiften legges til kr. 400,00 pr. sak og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fakt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sammen med hovedavdeling.</a:t>
            </a:r>
          </a:p>
          <a:p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Denne ordning vil gjelde for:</a:t>
            </a:r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Thermoglass AS, avd. Kirkenes, 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Riis Dør og Vindu, avd. Stjørdal, 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Ølen Glass service ,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Drammen Glassmesterverksted avd.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Vøyenega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0198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11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71233B-5C9B-4C5C-B13E-B4589BB0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B1418F35-9E44-42F6-89EA-25E0249A4E0E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BE0501EB-339D-4661-8313-6A32CA82C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0267404-CDB1-49FE-9256-297B45C0B02A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C3FD592-7F0B-4B03-8CB6-7074D2238570}"/>
              </a:ext>
            </a:extLst>
          </p:cNvPr>
          <p:cNvSpPr txBox="1"/>
          <p:nvPr/>
        </p:nvSpPr>
        <p:spPr>
          <a:xfrm>
            <a:off x="588832" y="1204173"/>
            <a:ext cx="675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skal til……..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A49558F-A52E-4190-8523-BC96944C519F}"/>
              </a:ext>
            </a:extLst>
          </p:cNvPr>
          <p:cNvSpPr txBox="1"/>
          <p:nvPr/>
        </p:nvSpPr>
        <p:spPr>
          <a:xfrm>
            <a:off x="4147794" y="888651"/>
            <a:ext cx="459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Brandon Grotesque Regular" panose="020B0503020203060202" pitchFamily="34" charset="0"/>
                <a:ea typeface="Tahoma" panose="020B0604030504040204" pitchFamily="34" charset="0"/>
                <a:cs typeface="Tahoma" panose="020B0604030504040204" pitchFamily="34" charset="0"/>
              </a:rPr>
              <a:t>Årsmøte 2022 (29.01 – 31.01)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47A181E-B8BD-43F3-AA51-FEF7A9EB30D9}"/>
              </a:ext>
            </a:extLst>
          </p:cNvPr>
          <p:cNvSpPr txBox="1"/>
          <p:nvPr/>
        </p:nvSpPr>
        <p:spPr>
          <a:xfrm>
            <a:off x="543250" y="1605057"/>
            <a:ext cx="850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HURDALSJØEN KURS OG KONFERANSEHOTELL</a:t>
            </a:r>
          </a:p>
        </p:txBody>
      </p:sp>
      <p:pic>
        <p:nvPicPr>
          <p:cNvPr id="10" name="Bilde 9" descr="Et bilde som inneholder innendørs, vindu, vegg, gulv&#10;&#10;Automatisk generert beskrivelse">
            <a:extLst>
              <a:ext uri="{FF2B5EF4-FFF2-40B4-BE49-F238E27FC236}">
                <a16:creationId xmlns:a16="http://schemas.microsoft.com/office/drawing/2014/main" id="{1281344B-E319-4AFF-857D-0143F9D95A7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0" y="2184809"/>
            <a:ext cx="2514600" cy="167386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DA9E9F-077C-4067-8FF4-85B26B0F05F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00" y="2184809"/>
            <a:ext cx="2476500" cy="16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8AAC7740-342D-4064-9511-17DEE1BD5C3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15" y="2192429"/>
            <a:ext cx="2523490" cy="1668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00EADDA-5A0A-4B39-9247-8A5AC16243CB}"/>
              </a:ext>
            </a:extLst>
          </p:cNvPr>
          <p:cNvSpPr txBox="1"/>
          <p:nvPr/>
        </p:nvSpPr>
        <p:spPr>
          <a:xfrm>
            <a:off x="556259" y="3982854"/>
            <a:ext cx="84878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Hotellet er en arkitektonisk perle som speiler seg vakker i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Hurdalsjøen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kun 30 minutter fra OSL Gardermoen og 20 minutter fra Eidsvoll Verk stasjon.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kan tilby følgende priser: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Helpensjon i enkeltrom kr. 1990,- per person per døgn (ordinær pris kr. 2490,-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Dagpakke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kr.  790,- per person (ordinær pris kr 790)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3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12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10" name="Bilde 9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04AC1366-210B-438A-93A8-27FF6A2C4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5" y="697584"/>
            <a:ext cx="6787134" cy="1296162"/>
          </a:xfrm>
          <a:prstGeom prst="rect">
            <a:avLst/>
          </a:prstGeom>
        </p:spPr>
      </p:pic>
      <p:pic>
        <p:nvPicPr>
          <p:cNvPr id="11" name="Bilde 10" descr="Et bilde som inneholder himmel, utendørs, bygning&#10;&#10;Automatisk generert beskrivelse">
            <a:extLst>
              <a:ext uri="{FF2B5EF4-FFF2-40B4-BE49-F238E27FC236}">
                <a16:creationId xmlns:a16="http://schemas.microsoft.com/office/drawing/2014/main" id="{386F4E76-CE14-47B6-A27A-52F41DA1D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5" y="2358119"/>
            <a:ext cx="6943324" cy="3802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96ABA2A-9DB7-4997-86E3-057D9ABF840D}"/>
              </a:ext>
            </a:extLst>
          </p:cNvPr>
          <p:cNvSpPr txBox="1"/>
          <p:nvPr/>
        </p:nvSpPr>
        <p:spPr>
          <a:xfrm>
            <a:off x="2403835" y="1865179"/>
            <a:ext cx="5590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V/Kristen Kåsin</a:t>
            </a:r>
          </a:p>
        </p:txBody>
      </p:sp>
    </p:spTree>
    <p:extLst>
      <p:ext uri="{BB962C8B-B14F-4D97-AF65-F5344CB8AC3E}">
        <p14:creationId xmlns:p14="http://schemas.microsoft.com/office/powerpoint/2010/main" val="27123855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13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15" name="Tittel 1">
            <a:extLst>
              <a:ext uri="{FF2B5EF4-FFF2-40B4-BE49-F238E27FC236}">
                <a16:creationId xmlns:a16="http://schemas.microsoft.com/office/drawing/2014/main" id="{38CA280A-A795-45BE-92E2-D4653FA4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9" y="422844"/>
            <a:ext cx="8465270" cy="590730"/>
          </a:xfrm>
        </p:spPr>
        <p:txBody>
          <a:bodyPr>
            <a:normAutofit fontScale="90000"/>
          </a:bodyPr>
          <a:lstStyle/>
          <a:p>
            <a:r>
              <a:rPr lang="nb-NO" dirty="0">
                <a:ea typeface="Tahoma" panose="020B0604030504040204" pitchFamily="34" charset="0"/>
              </a:rPr>
              <a:t>Punkter for økt volum 2021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7F3335C2-9ABB-4971-8E61-67DB8A25D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9" y="1245530"/>
            <a:ext cx="8465270" cy="4589661"/>
          </a:xfrm>
        </p:spPr>
        <p:txBody>
          <a:bodyPr>
            <a:normAutofit/>
          </a:bodyPr>
          <a:lstStyle/>
          <a:p>
            <a:r>
              <a:rPr lang="nb-NO" sz="1600" dirty="0">
                <a:ea typeface="Tahoma" panose="020B0604030504040204" pitchFamily="34" charset="0"/>
              </a:rPr>
              <a:t>Positiv markedsutvikling generelt for alle kunde segmenter</a:t>
            </a:r>
          </a:p>
          <a:p>
            <a:r>
              <a:rPr lang="nb-NO" sz="1600" dirty="0">
                <a:ea typeface="Tahoma" panose="020B0604030504040204" pitchFamily="34" charset="0"/>
              </a:rPr>
              <a:t>Økning i Privat forbruk/ oppussing, økning av produkt fokus (  Interiør </a:t>
            </a:r>
            <a:r>
              <a:rPr lang="nb-NO" sz="1600" dirty="0" err="1">
                <a:ea typeface="Tahoma" panose="020B0604030504040204" pitchFamily="34" charset="0"/>
              </a:rPr>
              <a:t>Optiwhite</a:t>
            </a:r>
            <a:r>
              <a:rPr lang="nb-NO" sz="1600" dirty="0">
                <a:ea typeface="Tahoma" panose="020B0604030504040204" pitchFamily="34" charset="0"/>
              </a:rPr>
              <a:t> /</a:t>
            </a:r>
            <a:r>
              <a:rPr lang="nb-NO" sz="1600" dirty="0" err="1">
                <a:ea typeface="Tahoma" panose="020B0604030504040204" pitchFamily="34" charset="0"/>
              </a:rPr>
              <a:t>Optishower</a:t>
            </a:r>
            <a:r>
              <a:rPr lang="nb-NO" sz="1600" dirty="0">
                <a:ea typeface="Tahoma" panose="020B0604030504040204" pitchFamily="34" charset="0"/>
              </a:rPr>
              <a:t>, eksteriør </a:t>
            </a:r>
            <a:r>
              <a:rPr lang="nb-NO" sz="1600" dirty="0" err="1">
                <a:ea typeface="Tahoma" panose="020B0604030504040204" pitchFamily="34" charset="0"/>
              </a:rPr>
              <a:t>Suncool</a:t>
            </a:r>
            <a:r>
              <a:rPr lang="nb-NO" sz="1600" dirty="0">
                <a:ea typeface="Tahoma" panose="020B0604030504040204" pitchFamily="34" charset="0"/>
              </a:rPr>
              <a:t> / </a:t>
            </a:r>
            <a:r>
              <a:rPr lang="nb-NO" sz="1600" dirty="0" err="1">
                <a:ea typeface="Tahoma" panose="020B0604030504040204" pitchFamily="34" charset="0"/>
              </a:rPr>
              <a:t>activ</a:t>
            </a:r>
            <a:r>
              <a:rPr lang="nb-NO" sz="1600" dirty="0">
                <a:ea typeface="Tahoma" panose="020B0604030504040204" pitchFamily="34" charset="0"/>
              </a:rPr>
              <a:t> </a:t>
            </a:r>
            <a:r>
              <a:rPr lang="nb-NO" sz="1600" dirty="0" err="1">
                <a:ea typeface="Tahoma" panose="020B0604030504040204" pitchFamily="34" charset="0"/>
              </a:rPr>
              <a:t>osv</a:t>
            </a:r>
            <a:r>
              <a:rPr lang="nb-NO" sz="1600" dirty="0">
                <a:ea typeface="Tahoma" panose="020B0604030504040204" pitchFamily="34" charset="0"/>
              </a:rPr>
              <a:t>) </a:t>
            </a:r>
          </a:p>
          <a:p>
            <a:r>
              <a:rPr lang="nb-NO" sz="1600" dirty="0">
                <a:ea typeface="Tahoma" panose="020B0604030504040204" pitchFamily="34" charset="0"/>
              </a:rPr>
              <a:t>Prosjekt nivå opprettholdt eller økende, med fokus på leverings tid og leverings presisjon</a:t>
            </a:r>
          </a:p>
          <a:p>
            <a:r>
              <a:rPr lang="nb-NO" sz="1600" dirty="0">
                <a:ea typeface="Tahoma" panose="020B0604030504040204" pitchFamily="34" charset="0"/>
              </a:rPr>
              <a:t>Positiv dreining mot Norsk Produksjon.</a:t>
            </a:r>
          </a:p>
          <a:p>
            <a:r>
              <a:rPr lang="nb-NO" sz="1600" dirty="0">
                <a:ea typeface="Tahoma" panose="020B0604030504040204" pitchFamily="34" charset="0"/>
              </a:rPr>
              <a:t>Fortsettende  utvikling i markedet med økt fokus på sikkerhet/lyd/isolasjons krav, Solvarme begrensning, vedlikeholds krav</a:t>
            </a:r>
          </a:p>
          <a:p>
            <a:r>
              <a:rPr lang="nb-NO" sz="1600" dirty="0">
                <a:ea typeface="Tahoma" panose="020B0604030504040204" pitchFamily="34" charset="0"/>
              </a:rPr>
              <a:t>Konkurrenter med utfordringer/endringer ( </a:t>
            </a:r>
            <a:r>
              <a:rPr lang="nb-NO" sz="1600" dirty="0" err="1">
                <a:ea typeface="Tahoma" panose="020B0604030504040204" pitchFamily="34" charset="0"/>
              </a:rPr>
              <a:t>Glassolutions</a:t>
            </a:r>
            <a:r>
              <a:rPr lang="nb-NO" sz="1600" dirty="0">
                <a:ea typeface="Tahoma" panose="020B0604030504040204" pitchFamily="34" charset="0"/>
              </a:rPr>
              <a:t>)</a:t>
            </a:r>
          </a:p>
          <a:p>
            <a:r>
              <a:rPr lang="nb-NO" sz="1600" dirty="0">
                <a:ea typeface="Tahoma" panose="020B0604030504040204" pitchFamily="34" charset="0"/>
              </a:rPr>
              <a:t>Kun mulig og levere da Elverum har hatt  Fokus på Effektivitet, økt bemanning ( 5 personer) økte skift 1-2 skift (IGU) og 2-3 skift( laminat)</a:t>
            </a:r>
          </a:p>
          <a:p>
            <a:r>
              <a:rPr lang="nb-NO" sz="1600" dirty="0">
                <a:ea typeface="Tahoma" panose="020B0604030504040204" pitchFamily="34" charset="0"/>
              </a:rPr>
              <a:t>Fortsettende utvikling som en kvalitets leverandør med fokus på Leverings presisjon, service og kvalitet på riktig nivå</a:t>
            </a:r>
          </a:p>
        </p:txBody>
      </p:sp>
    </p:spTree>
    <p:extLst>
      <p:ext uri="{BB962C8B-B14F-4D97-AF65-F5344CB8AC3E}">
        <p14:creationId xmlns:p14="http://schemas.microsoft.com/office/powerpoint/2010/main" val="248088981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14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12" name="Bilde 11">
            <a:extLst>
              <a:ext uri="{FF2B5EF4-FFF2-40B4-BE49-F238E27FC236}">
                <a16:creationId xmlns:a16="http://schemas.microsoft.com/office/drawing/2014/main" id="{D66CBBD9-7D30-40C9-A1B8-B9E38E6B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8" y="1466506"/>
            <a:ext cx="8536981" cy="4067028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61E182D7-A6E4-4D2F-881D-62B608DE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4" y="602604"/>
            <a:ext cx="6784994" cy="5946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ELVOS </a:t>
            </a:r>
            <a:r>
              <a:rPr lang="en-US" altLang="ja-JP" dirty="0" err="1"/>
              <a:t>organisasjon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4207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15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7D6923C-3474-4355-8C80-64E36B011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9" y="1894799"/>
            <a:ext cx="6787134" cy="129616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D39CE90-5A41-405E-99CF-486622C7F60C}"/>
              </a:ext>
            </a:extLst>
          </p:cNvPr>
          <p:cNvSpPr txBox="1"/>
          <p:nvPr/>
        </p:nvSpPr>
        <p:spPr>
          <a:xfrm>
            <a:off x="1376313" y="3563332"/>
            <a:ext cx="621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V/Ole Martin Røsten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3776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16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2020355" name="Rectangle 3">
            <a:extLst>
              <a:ext uri="{FF2B5EF4-FFF2-40B4-BE49-F238E27FC236}">
                <a16:creationId xmlns:a16="http://schemas.microsoft.com/office/drawing/2014/main" id="{77B0106E-6E59-48EF-931F-50431BC01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219" y="483939"/>
            <a:ext cx="8785781" cy="12424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sv-SE" altLang="sv-SE" sz="3200" b="1" dirty="0"/>
              <a:t>Nytt ordre og produksjonssystem </a:t>
            </a:r>
            <a:endParaRPr lang="sv-SE" altLang="sv-SE" sz="32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sv-SE" altLang="sv-SE" sz="2800" dirty="0"/>
              <a:t>v/Ole Martin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E70D896F-A103-4C28-82C9-A1E341A13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84" y="1582816"/>
            <a:ext cx="7392564" cy="3205287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993D4A8-472B-4561-ABEF-A3EA01A7D4C8}"/>
              </a:ext>
            </a:extLst>
          </p:cNvPr>
          <p:cNvSpPr txBox="1">
            <a:spLocks noChangeArrowheads="1"/>
          </p:cNvSpPr>
          <p:nvPr/>
        </p:nvSpPr>
        <p:spPr>
          <a:xfrm>
            <a:off x="358219" y="4848974"/>
            <a:ext cx="6931025" cy="1242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 </a:t>
            </a:r>
            <a:r>
              <a:rPr lang="nb-NO" sz="5500" dirty="0"/>
              <a:t>De synlige endringene for deg som kunde er: </a:t>
            </a:r>
            <a:br>
              <a:rPr lang="nb-NO" sz="5500" dirty="0"/>
            </a:br>
            <a:r>
              <a:rPr lang="nb-NO" sz="5500" dirty="0"/>
              <a:t>- ordrebekreftelser </a:t>
            </a:r>
            <a:br>
              <a:rPr lang="nb-NO" sz="5500" dirty="0"/>
            </a:br>
            <a:r>
              <a:rPr lang="nb-NO" sz="5500" dirty="0"/>
              <a:t>- følgesedler </a:t>
            </a:r>
            <a:br>
              <a:rPr lang="nb-NO" sz="5500" dirty="0"/>
            </a:br>
            <a:r>
              <a:rPr lang="nb-NO" sz="5500" dirty="0"/>
              <a:t>- palleteringsliste </a:t>
            </a:r>
            <a:endParaRPr lang="sv-SE" altLang="sv-SE" sz="5500" dirty="0"/>
          </a:p>
        </p:txBody>
      </p:sp>
    </p:spTree>
    <p:extLst>
      <p:ext uri="{BB962C8B-B14F-4D97-AF65-F5344CB8AC3E}">
        <p14:creationId xmlns:p14="http://schemas.microsoft.com/office/powerpoint/2010/main" val="26353690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17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890603A6-0CBF-42E9-A18A-C752B49CC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8" y="933909"/>
            <a:ext cx="3513221" cy="499018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0C23864-3AED-496A-811E-3C76447D7EC9}"/>
              </a:ext>
            </a:extLst>
          </p:cNvPr>
          <p:cNvSpPr txBox="1"/>
          <p:nvPr/>
        </p:nvSpPr>
        <p:spPr>
          <a:xfrm>
            <a:off x="4251158" y="845776"/>
            <a:ext cx="47163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Ordrebekreftelser: </a:t>
            </a: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 ordrebekreftelser vil nå inneholde tegninger som viser hvordan glasset fysisk vil se ut. Eksempel på ordrebekreftelse: </a:t>
            </a:r>
          </a:p>
          <a:p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Fullt målsatte og skalerte tegninger på alle ordrebekreftelser. </a:t>
            </a:r>
            <a:b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Dette gir deg som kunde mulighet til å sjekke tegninger for evt. feil og mangler før glasset produseres. </a:t>
            </a:r>
            <a:b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 registres før glass går ut i produksjon slik at evt. feil og mangler på tegninger oppdages samme dag som bestilling har kommet.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92462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18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EA3E9F0-1AFA-4474-9B4F-C973B6D10A16}"/>
              </a:ext>
            </a:extLst>
          </p:cNvPr>
          <p:cNvSpPr txBox="1"/>
          <p:nvPr/>
        </p:nvSpPr>
        <p:spPr>
          <a:xfrm>
            <a:off x="4379495" y="1507958"/>
            <a:ext cx="4705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Eksempel på følgeseddel. </a:t>
            </a:r>
            <a:b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Denne sendes automatisk på E-Post når varene er ferdig pakket og lastet på bil. </a:t>
            </a:r>
          </a:p>
          <a:p>
            <a:b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Evt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manko vil være synlig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neders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på følgeseddelen under ikke leverte varer, </a:t>
            </a:r>
            <a:b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 ny leveringsdato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22BAA55-A6B4-490A-997E-9600E258E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2" y="721199"/>
            <a:ext cx="3483833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126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19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AF66A540-E28D-4579-891B-45E0B57F7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70" y="753979"/>
            <a:ext cx="3272373" cy="47088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408BC02-1093-4F51-AAC2-5E6070F365E6}"/>
              </a:ext>
            </a:extLst>
          </p:cNvPr>
          <p:cNvSpPr/>
          <p:nvPr/>
        </p:nvSpPr>
        <p:spPr>
          <a:xfrm>
            <a:off x="4307305" y="11693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>
                <a:solidFill>
                  <a:srgbClr val="000000"/>
                </a:solidFill>
                <a:latin typeface="Tahoma" panose="020B0604030504040204" pitchFamily="34" charset="0"/>
              </a:rPr>
              <a:t>Eksempel på palleteringsliste. </a:t>
            </a:r>
            <a:br>
              <a:rPr lang="nb-NO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br>
              <a:rPr lang="nb-NO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</a:rPr>
              <a:t>Denne listen vil følge stativet og viser hvilke varer som er pakket sammen på det gjeldende stativ.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</a:rPr>
              <a:t>Kolonnene til venstre angir deres merking på ordren.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</a:rPr>
              <a:t>Top merking og Pos merking.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75764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2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79604F6B-F233-4972-B30D-E065BBFF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B6D64104-A1B4-411B-A6DE-4EFEAC29036D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4C758F7E-9646-4084-B7EA-96CB6952B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6157093-A279-43DE-A28E-9D2137AA541F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71B14A47-53AC-4E16-B8B7-3EF22DA3C55F}"/>
              </a:ext>
            </a:extLst>
          </p:cNvPr>
          <p:cNvSpPr/>
          <p:nvPr/>
        </p:nvSpPr>
        <p:spPr>
          <a:xfrm>
            <a:off x="546755" y="2039275"/>
            <a:ext cx="8497318" cy="376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09:00 – 09:30   Velkommen til Årsmøte, v/Anne-Charlotte     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09:30 – 09:40   Elverum v/Kristen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min pause</a:t>
            </a:r>
            <a:br>
              <a:rPr lang="nb-NO" sz="16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09:45 – 10:15  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Alcib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nytt ordre system v/Ole Martin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10:20 – 11:00   Produktoppdatering v/Anita og Ole Martin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11:00 – 11:15  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Dormakaba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Gjennomgang kompendium, priser, rabatter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min pause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11:20 – 13:00   Glassfagkjeden v/Anne-Charlotte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            - Resultat 2020/2021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            - Forsikring, In4Mo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            - Nye avtaler  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            - Bygg Reis Deg 19-23 Oktober 2021 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            - Markedsføring </a:t>
            </a:r>
            <a:endParaRPr lang="nb-NO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88EBBE0-BC9D-4E55-999F-CD71D1ADC6E3}"/>
              </a:ext>
            </a:extLst>
          </p:cNvPr>
          <p:cNvSpPr txBox="1"/>
          <p:nvPr/>
        </p:nvSpPr>
        <p:spPr>
          <a:xfrm>
            <a:off x="546756" y="1423447"/>
            <a:ext cx="609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DAGENS AGENDA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20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A11D72F5-D91C-4402-90D8-EE275115C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5" y="1594450"/>
            <a:ext cx="8317390" cy="467853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AA17911-CA2E-4476-B364-4FF1DB3D0CF4}"/>
              </a:ext>
            </a:extLst>
          </p:cNvPr>
          <p:cNvSpPr txBox="1"/>
          <p:nvPr/>
        </p:nvSpPr>
        <p:spPr>
          <a:xfrm>
            <a:off x="727969" y="514905"/>
            <a:ext cx="458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Grønt = ikke lagt til produksjon</a:t>
            </a:r>
          </a:p>
          <a:p>
            <a:r>
              <a:rPr lang="nb-NO" dirty="0"/>
              <a:t>Lilla = I produksjon</a:t>
            </a:r>
          </a:p>
          <a:p>
            <a:r>
              <a:rPr lang="nb-NO" dirty="0"/>
              <a:t>Blå = Ferdig</a:t>
            </a:r>
          </a:p>
        </p:txBody>
      </p:sp>
    </p:spTree>
    <p:extLst>
      <p:ext uri="{BB962C8B-B14F-4D97-AF65-F5344CB8AC3E}">
        <p14:creationId xmlns:p14="http://schemas.microsoft.com/office/powerpoint/2010/main" val="336674327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21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AD217CC-7663-4E6E-83E2-D50AFD4D8AA7}"/>
              </a:ext>
            </a:extLst>
          </p:cNvPr>
          <p:cNvSpPr txBox="1"/>
          <p:nvPr/>
        </p:nvSpPr>
        <p:spPr>
          <a:xfrm>
            <a:off x="1438183" y="740050"/>
            <a:ext cx="682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Logistikk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4E845C3-0F3B-45C5-A791-A834CD7B7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83" y="1296797"/>
            <a:ext cx="62388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5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22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D5828A4A-58FF-4E95-8E24-35E7517360F9}"/>
              </a:ext>
            </a:extLst>
          </p:cNvPr>
          <p:cNvSpPr/>
          <p:nvPr/>
        </p:nvSpPr>
        <p:spPr>
          <a:xfrm>
            <a:off x="358219" y="62225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Fordeler for fabrikk </a:t>
            </a: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Full kontroll på belegg og kapasitet i produksjonen.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Produksjon av riktig glass til riktig tid.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On-Line oppdatering i produksjon med </a:t>
            </a:r>
            <a:r>
              <a:rPr lang="nb-NO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scanning</a:t>
            </a: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Full oversikt til enhver tid på alle stasjoner.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Overbooking oppdages tidlig sånn at tiltak kan iverksettes for å overholde leveringstider.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29F62C6-45D3-41D7-BE41-98AEF6C772EC}"/>
              </a:ext>
            </a:extLst>
          </p:cNvPr>
          <p:cNvSpPr/>
          <p:nvPr/>
        </p:nvSpPr>
        <p:spPr>
          <a:xfrm>
            <a:off x="4708359" y="62225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Fordeler for Logistikk </a:t>
            </a: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Full kontroll på glass og stativer som  sendes fra fabrikk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Glass/ordre </a:t>
            </a:r>
            <a:r>
              <a:rPr lang="nb-NO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scannes</a:t>
            </a: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fysisk på stativer.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Vi kan fysisk se hvor hver enkelt ordre har blitt sendt, og på hvilket stativ de har blitt sendt på. </a:t>
            </a:r>
            <a:b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solidFill>
                  <a:srgbClr val="4453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nb-NO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Evt</a:t>
            </a:r>
            <a:r>
              <a:rPr lang="nb-NO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manko/brekkasje blir registrert. Disse vil bli automatisk Re-produsert slik at all manuell håndtering rundt dette er fjernet</a:t>
            </a:r>
            <a:r>
              <a:rPr lang="nb-NO" dirty="0">
                <a:solidFill>
                  <a:srgbClr val="4453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nb-NO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959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23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2B575F2-F5DB-4DD8-BB32-1299E87071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303ED144-1569-4448-84FB-D7E14618E8D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3C4F71A-CE88-4A2F-9451-7DE60A80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AD217CC-7663-4E6E-83E2-D50AFD4D8AA7}"/>
              </a:ext>
            </a:extLst>
          </p:cNvPr>
          <p:cNvSpPr txBox="1"/>
          <p:nvPr/>
        </p:nvSpPr>
        <p:spPr>
          <a:xfrm>
            <a:off x="1197204" y="2036190"/>
            <a:ext cx="682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142309230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BA7B24-108B-457E-8571-B692C414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556880"/>
            <a:ext cx="7707630" cy="59531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b="1" kern="0" dirty="0"/>
              <a:t>Nye</a:t>
            </a:r>
            <a:r>
              <a:rPr lang="sv-SE" kern="0" dirty="0"/>
              <a:t> </a:t>
            </a:r>
            <a:r>
              <a:rPr lang="sv-SE" sz="3600" b="1" kern="0" dirty="0"/>
              <a:t>Produkter</a:t>
            </a:r>
            <a:r>
              <a:rPr lang="sv-SE" kern="0" dirty="0"/>
              <a:t> </a:t>
            </a:r>
            <a:br>
              <a:rPr lang="sv-SE" kern="0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9E726E-CC8F-428E-8B89-8012CA6B7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v/Anita og Ole Martin</a:t>
            </a:r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3425C34-018B-488D-8C54-E8FD552AA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ABC0F8CA-F9E1-4F9F-BE72-FCA35FEC807E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7A131645-7FA3-4F11-8E0C-DDE3991ADBA6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8" name="Bilde 7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A38D8669-B376-4B6E-8CDF-499884FB5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9" name="Bilde 8">
            <a:extLst>
              <a:ext uri="{FF2B5EF4-FFF2-40B4-BE49-F238E27FC236}">
                <a16:creationId xmlns:a16="http://schemas.microsoft.com/office/drawing/2014/main" id="{31831D31-2DC7-44F4-AD47-3B56682E4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1"/>
          <a:stretch/>
        </p:blipFill>
        <p:spPr>
          <a:xfrm>
            <a:off x="807720" y="1543842"/>
            <a:ext cx="7317084" cy="48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54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BA7B24-108B-457E-8571-B692C414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556880"/>
            <a:ext cx="7707630" cy="59531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b="1" kern="0" dirty="0"/>
              <a:t>Nye</a:t>
            </a:r>
            <a:r>
              <a:rPr lang="sv-SE" kern="0" dirty="0"/>
              <a:t> </a:t>
            </a:r>
            <a:r>
              <a:rPr lang="sv-SE" sz="3600" b="1" kern="0" dirty="0"/>
              <a:t>Produkter</a:t>
            </a:r>
            <a:r>
              <a:rPr lang="sv-SE" kern="0" dirty="0"/>
              <a:t> </a:t>
            </a:r>
            <a:br>
              <a:rPr lang="sv-SE" kern="0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9E726E-CC8F-428E-8B89-8012CA6B7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Pilkington </a:t>
            </a:r>
            <a:r>
              <a:rPr lang="sv-SE" altLang="sv-SE" b="1" dirty="0"/>
              <a:t>Suncool™</a:t>
            </a:r>
            <a:r>
              <a:rPr lang="sv-SE" altLang="sv-SE" dirty="0"/>
              <a:t> Q 50, 60 &amp; 70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Pilkington </a:t>
            </a:r>
            <a:r>
              <a:rPr lang="sv-SE" altLang="sv-SE" b="1" dirty="0"/>
              <a:t>Suncool™</a:t>
            </a:r>
            <a:r>
              <a:rPr lang="sv-SE" altLang="sv-SE" dirty="0"/>
              <a:t> 30/16 &amp; som Pro 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Pilkington </a:t>
            </a:r>
            <a:r>
              <a:rPr lang="sv-SE" altLang="sv-SE" b="1" dirty="0"/>
              <a:t>MirroView™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Pilkington </a:t>
            </a:r>
            <a:r>
              <a:rPr lang="sv-SE" altLang="sv-SE" b="1" dirty="0"/>
              <a:t>MirroPane Chrome™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Pilkington </a:t>
            </a:r>
            <a:r>
              <a:rPr lang="sv-SE" altLang="sv-SE" b="1" dirty="0"/>
              <a:t>SaniTise™</a:t>
            </a:r>
            <a:r>
              <a:rPr lang="sv-SE" altLang="sv-SE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altLang="sv-SE" dirty="0"/>
              <a:t>Pilkington </a:t>
            </a:r>
            <a:r>
              <a:rPr lang="sv-SE" altLang="sv-SE" b="1" dirty="0" err="1"/>
              <a:t>OptiShower</a:t>
            </a:r>
            <a:r>
              <a:rPr lang="sv-SE" altLang="sv-SE" b="1" dirty="0"/>
              <a:t>™</a:t>
            </a:r>
            <a:r>
              <a:rPr lang="sv-SE" altLang="sv-SE" dirty="0"/>
              <a:t> </a:t>
            </a:r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altLang="sv-SE" dirty="0"/>
          </a:p>
          <a:p>
            <a:pPr marL="0" indent="0">
              <a:buNone/>
            </a:pPr>
            <a:endParaRPr lang="sv-SE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3425C34-018B-488D-8C54-E8FD552AA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ABC0F8CA-F9E1-4F9F-BE72-FCA35FEC807E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7A131645-7FA3-4F11-8E0C-DDE3991ADBA6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8" name="Bilde 7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A38D8669-B376-4B6E-8CDF-499884FB5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2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968375" y="295118"/>
            <a:ext cx="64563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de-DE" altLang="de-DE" sz="32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Suncool™ </a:t>
            </a: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 60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40A9D7F-FF74-4C05-BCFD-500263C2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07" y="1403775"/>
            <a:ext cx="3855839" cy="46355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141B0DD-A1D6-4EF4-A5E6-728214A49B03}"/>
              </a:ext>
            </a:extLst>
          </p:cNvPr>
          <p:cNvSpPr txBox="1"/>
          <p:nvPr/>
        </p:nvSpPr>
        <p:spPr>
          <a:xfrm>
            <a:off x="5040904" y="1268753"/>
            <a:ext cx="403507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LT/g-verdi: 60/27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Nøytralt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Lav reflektion</a:t>
            </a:r>
          </a:p>
          <a:p>
            <a:br>
              <a:rPr 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 kombineres med: </a:t>
            </a:r>
            <a:br>
              <a:rPr 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altLang="de-DE" sz="2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de-DE" altLang="de-DE" sz="24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Activ™</a:t>
            </a:r>
          </a:p>
          <a:p>
            <a:r>
              <a:rPr lang="de-DE" altLang="de-DE" sz="2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Anti-condensation</a:t>
            </a:r>
          </a:p>
          <a:p>
            <a:r>
              <a:rPr lang="de-DE" altLang="de-DE" sz="2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de-DE" altLang="de-DE" sz="24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Optiwhite™</a:t>
            </a:r>
            <a:endParaRPr lang="sv-SE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3B1B010-3E5F-4D10-916E-9512A28E54A5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80F73128-9291-4B64-8992-68B856B27A0D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9" name="Bilde 8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3FF95902-FD46-4693-87E0-D6CDE20EC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324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tshållare för bildnummer 3">
            <a:extLst>
              <a:ext uri="{FF2B5EF4-FFF2-40B4-BE49-F238E27FC236}">
                <a16:creationId xmlns:a16="http://schemas.microsoft.com/office/drawing/2014/main" id="{FECE984D-1E73-4BA2-826D-C042D1EF7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EA0"/>
              </a:buClr>
              <a:buFont typeface="Tahoma" panose="020B060403050404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ACDD5E-95E3-40DC-BC39-8694392D153E}" type="slidenum">
              <a:rPr lang="en-GB" altLang="sv-SE" sz="1000">
                <a:solidFill>
                  <a:srgbClr val="009EA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GB" altLang="sv-SE" sz="1000">
              <a:solidFill>
                <a:srgbClr val="009EA0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C0C9289-1EC1-4C6E-9F56-DF9359E34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33350"/>
            <a:ext cx="6913563" cy="1190625"/>
          </a:xfrm>
        </p:spPr>
        <p:txBody>
          <a:bodyPr>
            <a:normAutofit/>
          </a:bodyPr>
          <a:lstStyle/>
          <a:p>
            <a:r>
              <a:rPr lang="en-US" altLang="sv-SE" sz="3200" b="0" dirty="0">
                <a:solidFill>
                  <a:schemeClr val="tx1"/>
                </a:solidFill>
              </a:rPr>
              <a:t> </a:t>
            </a:r>
            <a:r>
              <a:rPr lang="sv-SE" sz="3200" dirty="0"/>
              <a:t>Flytårnet, Brønnøysund lufthavn</a:t>
            </a:r>
            <a:br>
              <a:rPr lang="en-US" altLang="sv-SE" sz="3200" b="0" dirty="0">
                <a:solidFill>
                  <a:schemeClr val="tx1"/>
                </a:solidFill>
              </a:rPr>
            </a:br>
            <a:r>
              <a:rPr lang="en-US" altLang="sv-SE" sz="3200" b="0" dirty="0">
                <a:solidFill>
                  <a:schemeClr val="tx1"/>
                </a:solidFill>
              </a:rPr>
              <a:t> Pilkington </a:t>
            </a:r>
            <a:r>
              <a:rPr lang="en-US" altLang="sv-SE" sz="3200" b="1" dirty="0">
                <a:solidFill>
                  <a:schemeClr val="tx1"/>
                </a:solidFill>
              </a:rPr>
              <a:t>Suncool</a:t>
            </a:r>
            <a:r>
              <a:rPr lang="sv-SE" altLang="sv-SE" sz="3200" b="1" baseline="30000" dirty="0">
                <a:solidFill>
                  <a:schemeClr val="tx1"/>
                </a:solidFill>
              </a:rPr>
              <a:t>™</a:t>
            </a:r>
            <a:r>
              <a:rPr lang="en-US" altLang="sv-SE" sz="3200" b="1" dirty="0">
                <a:solidFill>
                  <a:schemeClr val="tx1"/>
                </a:solidFill>
              </a:rPr>
              <a:t> </a:t>
            </a:r>
            <a:r>
              <a:rPr lang="en-US" altLang="sv-SE" sz="3200" dirty="0">
                <a:solidFill>
                  <a:schemeClr val="tx1"/>
                </a:solidFill>
              </a:rPr>
              <a:t>Q </a:t>
            </a:r>
            <a:r>
              <a:rPr lang="en-US" altLang="sv-SE" sz="3200" b="0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5122" name="Picture 2" descr="Bilden kan innehålla: himmel och utomhus">
            <a:extLst>
              <a:ext uri="{FF2B5EF4-FFF2-40B4-BE49-F238E27FC236}">
                <a16:creationId xmlns:a16="http://schemas.microsoft.com/office/drawing/2014/main" id="{8674AEDA-256B-45A2-B46E-9D4049382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2" y="1370643"/>
            <a:ext cx="2889174" cy="3873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lden kan innehålla: utomhus">
            <a:extLst>
              <a:ext uri="{FF2B5EF4-FFF2-40B4-BE49-F238E27FC236}">
                <a16:creationId xmlns:a16="http://schemas.microsoft.com/office/drawing/2014/main" id="{3242E8F9-E153-4C06-81CE-EA1FD746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08" y="1412268"/>
            <a:ext cx="4515158" cy="3010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C19EBCB6-68C6-4FDE-8E2F-28AF2380E8BF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3FAD402B-135B-41BA-B0EC-B9D70C721DB8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8" name="Bilde 7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71D711E9-083B-4DBB-9CCB-0D9194DC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0F9E032-1932-4F6A-91DD-96EE2A010875}"/>
              </a:ext>
            </a:extLst>
          </p:cNvPr>
          <p:cNvSpPr txBox="1"/>
          <p:nvPr/>
        </p:nvSpPr>
        <p:spPr>
          <a:xfrm>
            <a:off x="3592139" y="4691321"/>
            <a:ext cx="5090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Soho Gothic Pro" panose="020B0503030504020204" pitchFamily="34" charset="0"/>
              </a:rPr>
              <a:t>Et glass med nøytralt utseende og høy fargestabilitet, lav refleksjon og selvrensende effekt.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tshållare för bildnummer 3">
            <a:extLst>
              <a:ext uri="{FF2B5EF4-FFF2-40B4-BE49-F238E27FC236}">
                <a16:creationId xmlns:a16="http://schemas.microsoft.com/office/drawing/2014/main" id="{AF728E38-30CC-416E-A2F4-94E887B689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EA0"/>
              </a:buClr>
              <a:buFont typeface="Tahoma" panose="020B060403050404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0FFF26-F811-40E5-A1D4-2C7139991091}" type="slidenum">
              <a:rPr lang="en-GB" altLang="sv-SE" sz="1000" smtClean="0">
                <a:solidFill>
                  <a:srgbClr val="009EA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GB" altLang="sv-SE" sz="1000">
              <a:solidFill>
                <a:srgbClr val="009EA0"/>
              </a:solidFill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E6B8992F-8AAE-4D0B-B467-0BC4EBC78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21377"/>
              </p:ext>
            </p:extLst>
          </p:nvPr>
        </p:nvGraphicFramePr>
        <p:xfrm>
          <a:off x="881590" y="1718810"/>
          <a:ext cx="7516687" cy="3825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183">
                  <a:extLst>
                    <a:ext uri="{9D8B030D-6E8A-4147-A177-3AD203B41FA5}">
                      <a16:colId xmlns:a16="http://schemas.microsoft.com/office/drawing/2014/main" val="354276553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2755150471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4078996775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3052141146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2209462428"/>
                    </a:ext>
                  </a:extLst>
                </a:gridCol>
              </a:tblGrid>
              <a:tr h="2708634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2400" u="none" strike="noStrike" dirty="0">
                          <a:effectLst/>
                        </a:rPr>
                        <a:t>Produkt</a:t>
                      </a:r>
                      <a:endParaRPr lang="sv-S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Dagljustransmission, LT (LT)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 err="1">
                          <a:effectLst/>
                        </a:rPr>
                        <a:t>Solernergi</a:t>
                      </a:r>
                      <a:r>
                        <a:rPr lang="sv-SE" sz="1100" u="none" strike="noStrike" dirty="0">
                          <a:effectLst/>
                        </a:rPr>
                        <a:t> transmission, g (%)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Reflektion insida (%)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Reflektion utsida (%)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014246"/>
                  </a:ext>
                </a:extLst>
              </a:tr>
              <a:tr h="569508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Pilkington Suncool™ Q 60  [6C(60)-16Ar-4-16Ar-S(3)4]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54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25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15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12443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Pilkington Suncool™ Q 50 [6C(50)-16Ar-4-16Ar-S(3)4]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45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20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16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8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58101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07C6924-C250-4563-BE76-A14714FB2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167444"/>
            <a:ext cx="64563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de-DE" altLang="de-DE" sz="32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Suncool™ </a:t>
            </a: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 60 </a:t>
            </a:r>
            <a:endParaRPr lang="sv-SE" altLang="sv-SE" sz="3200" b="0" kern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de-DE" altLang="de-DE" sz="32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Suncool™ </a:t>
            </a: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 50 </a:t>
            </a:r>
            <a:r>
              <a:rPr lang="sv-SE" altLang="sv-S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Pilkington </a:t>
            </a:r>
            <a:r>
              <a:rPr lang="sv-SE" altLang="sv-SE" sz="32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Suncool™ </a:t>
            </a: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50/25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43B68B0-1E60-413C-AEC0-B158CDC5B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583248"/>
              </p:ext>
            </p:extLst>
          </p:nvPr>
        </p:nvGraphicFramePr>
        <p:xfrm>
          <a:off x="881589" y="5564393"/>
          <a:ext cx="7516687" cy="547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183">
                  <a:extLst>
                    <a:ext uri="{9D8B030D-6E8A-4147-A177-3AD203B41FA5}">
                      <a16:colId xmlns:a16="http://schemas.microsoft.com/office/drawing/2014/main" val="1786913756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2117713952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445921752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2560711679"/>
                    </a:ext>
                  </a:extLst>
                </a:gridCol>
                <a:gridCol w="1021376">
                  <a:extLst>
                    <a:ext uri="{9D8B030D-6E8A-4147-A177-3AD203B41FA5}">
                      <a16:colId xmlns:a16="http://schemas.microsoft.com/office/drawing/2014/main" val="2961871390"/>
                    </a:ext>
                  </a:extLst>
                </a:gridCol>
              </a:tblGrid>
              <a:tr h="547283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Pilkington Suncool™ 50/25 [6C(50)-16Ar-4-16Ar-S(3)4]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>
                          <a:effectLst/>
                        </a:rPr>
                        <a:t>46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25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21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20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933452"/>
                  </a:ext>
                </a:extLst>
              </a:tr>
            </a:tbl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3CB86C04-EE0D-4C39-89F7-ADD7E642E59F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BB5006D-061F-444E-BB4A-916EEA9E5A69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8" name="Bilde 7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7B8D7097-6D6E-4666-A95E-E1370E2B0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9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Platshållare för bildnummer 3">
            <a:extLst>
              <a:ext uri="{FF2B5EF4-FFF2-40B4-BE49-F238E27FC236}">
                <a16:creationId xmlns:a16="http://schemas.microsoft.com/office/drawing/2014/main" id="{38CD265F-851E-4FB4-99CF-385AAADA3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EA0"/>
              </a:buClr>
              <a:buFont typeface="Tahoma" panose="020B060403050404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2F4747-9D25-41A0-9974-35A073764108}" type="slidenum">
              <a:rPr lang="en-GB" altLang="sv-SE" sz="1000" smtClean="0">
                <a:solidFill>
                  <a:srgbClr val="009EA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GB" altLang="sv-SE" sz="1000">
              <a:solidFill>
                <a:srgbClr val="009EA0"/>
              </a:solidFill>
            </a:endParaRPr>
          </a:p>
        </p:txBody>
      </p:sp>
      <p:pic>
        <p:nvPicPr>
          <p:cNvPr id="35845" name="Bildobjekt 4">
            <a:extLst>
              <a:ext uri="{FF2B5EF4-FFF2-40B4-BE49-F238E27FC236}">
                <a16:creationId xmlns:a16="http://schemas.microsoft.com/office/drawing/2014/main" id="{4B0706DC-5DA8-4437-8F02-6EEA80FB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88740"/>
            <a:ext cx="65944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C4AA9702-20A6-4FE5-A149-AAD6172341B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07720" y="273544"/>
            <a:ext cx="7707630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de-DE" altLang="de-DE" sz="32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Suncool™ </a:t>
            </a:r>
            <a:r>
              <a:rPr lang="de-DE" altLang="de-DE" sz="3200" b="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 60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4889E2F-050C-440F-AF74-8E6B9DB46BD6}"/>
              </a:ext>
            </a:extLst>
          </p:cNvPr>
          <p:cNvSpPr txBox="1"/>
          <p:nvPr/>
        </p:nvSpPr>
        <p:spPr>
          <a:xfrm>
            <a:off x="2032872" y="619339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Åpent vindu</a:t>
            </a:r>
          </a:p>
        </p:txBody>
      </p:sp>
      <p:sp>
        <p:nvSpPr>
          <p:cNvPr id="7" name="textruta 1">
            <a:extLst>
              <a:ext uri="{FF2B5EF4-FFF2-40B4-BE49-F238E27FC236}">
                <a16:creationId xmlns:a16="http://schemas.microsoft.com/office/drawing/2014/main" id="{4BC5546D-528D-4390-A01A-FAD3EA4865BB}"/>
              </a:ext>
            </a:extLst>
          </p:cNvPr>
          <p:cNvSpPr txBox="1"/>
          <p:nvPr/>
        </p:nvSpPr>
        <p:spPr>
          <a:xfrm>
            <a:off x="5708182" y="6151277"/>
            <a:ext cx="14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Lukket vindu</a:t>
            </a:r>
          </a:p>
        </p:txBody>
      </p:sp>
    </p:spTree>
    <p:extLst>
      <p:ext uri="{BB962C8B-B14F-4D97-AF65-F5344CB8AC3E}">
        <p14:creationId xmlns:p14="http://schemas.microsoft.com/office/powerpoint/2010/main" val="140994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3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8C90F2B-F58C-4819-B68F-A122D163C9E2}"/>
              </a:ext>
            </a:extLst>
          </p:cNvPr>
          <p:cNvSpPr txBox="1"/>
          <p:nvPr/>
        </p:nvSpPr>
        <p:spPr>
          <a:xfrm>
            <a:off x="900258" y="2162435"/>
            <a:ext cx="7748833" cy="238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09:00 – 09:30</a:t>
            </a:r>
          </a:p>
          <a:p>
            <a:pPr lvl="0"/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Registrering av fremmøtte 	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Godkjenning av innkalling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Valg av møteleder og referent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Gjennomgang årsberetning og regnskap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Vedtekstsendring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627E8B9-AFBD-4E26-9E26-7315DA22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70ECCE84-4612-4E0C-A2FC-82758725BC19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371B4D3A-3A65-45DD-BE64-05B2FBB0B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71D2D8C7-A9F8-4286-919D-9CDEEE3A397A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DFF73DA-77F6-46AA-92E8-553BEFDA2C70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Årsmøte</a:t>
            </a:r>
          </a:p>
        </p:txBody>
      </p:sp>
    </p:spTree>
    <p:extLst>
      <p:ext uri="{BB962C8B-B14F-4D97-AF65-F5344CB8AC3E}">
        <p14:creationId xmlns:p14="http://schemas.microsoft.com/office/powerpoint/2010/main" val="50734041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141B0DD-A1D6-4EF4-A5E6-728214A49B03}"/>
              </a:ext>
            </a:extLst>
          </p:cNvPr>
          <p:cNvSpPr txBox="1"/>
          <p:nvPr/>
        </p:nvSpPr>
        <p:spPr>
          <a:xfrm>
            <a:off x="5313469" y="1816694"/>
            <a:ext cx="5315435" cy="3660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LT/g-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verdi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30/18 </a:t>
            </a:r>
          </a:p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Svak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blå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reflekesjon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kombineres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med: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en-US" alt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</a:t>
            </a:r>
            <a:r>
              <a:rPr lang="en-US" alt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</a:p>
          <a:p>
            <a:pPr marL="228600" indent="-4572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Finnes</a:t>
            </a:r>
            <a:r>
              <a:rPr lang="en-US" alt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alt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herdet</a:t>
            </a:r>
            <a:r>
              <a:rPr lang="en-US" alt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utgave</a:t>
            </a:r>
            <a:br>
              <a:rPr lang="en-US" alt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</a:t>
            </a:r>
            <a:endParaRPr lang="en-US" alt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A1B0AAF-5566-4058-885D-BDAE2846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59" y="0"/>
            <a:ext cx="7812259" cy="1198669"/>
          </a:xfrm>
        </p:spPr>
        <p:txBody>
          <a:bodyPr>
            <a:normAutofit/>
          </a:bodyPr>
          <a:lstStyle/>
          <a:p>
            <a:r>
              <a:rPr lang="de-DE" altLang="de-DE" sz="3200" kern="0" dirty="0">
                <a:ea typeface="Tahoma" panose="020B0604030504040204" pitchFamily="34" charset="0"/>
              </a:rPr>
              <a:t>Pilkington </a:t>
            </a:r>
            <a:r>
              <a:rPr lang="de-DE" altLang="de-DE" sz="3200" b="1" kern="0" dirty="0">
                <a:ea typeface="Tahoma" panose="020B0604030504040204" pitchFamily="34" charset="0"/>
              </a:rPr>
              <a:t>Suncool™</a:t>
            </a:r>
            <a:r>
              <a:rPr lang="de-DE" altLang="de-DE" sz="3200" kern="0" dirty="0">
                <a:ea typeface="Tahoma" panose="020B0604030504040204" pitchFamily="34" charset="0"/>
              </a:rPr>
              <a:t> 30/16 &amp;</a:t>
            </a:r>
            <a:br>
              <a:rPr lang="de-DE" altLang="de-DE" sz="3200" kern="0" dirty="0">
                <a:ea typeface="Tahoma" panose="020B0604030504040204" pitchFamily="34" charset="0"/>
              </a:rPr>
            </a:br>
            <a:r>
              <a:rPr lang="de-DE" altLang="de-DE" sz="3200" kern="0" dirty="0">
                <a:ea typeface="Tahoma" panose="020B0604030504040204" pitchFamily="34" charset="0"/>
              </a:rPr>
              <a:t>Pilkington </a:t>
            </a:r>
            <a:r>
              <a:rPr lang="de-DE" altLang="de-DE" sz="3200" b="1" kern="0" dirty="0">
                <a:ea typeface="Tahoma" panose="020B0604030504040204" pitchFamily="34" charset="0"/>
              </a:rPr>
              <a:t>Suncool™</a:t>
            </a:r>
            <a:r>
              <a:rPr lang="de-DE" altLang="de-DE" sz="3200" kern="0" dirty="0">
                <a:ea typeface="Tahoma" panose="020B0604030504040204" pitchFamily="34" charset="0"/>
              </a:rPr>
              <a:t> 30/16 </a:t>
            </a:r>
            <a:r>
              <a:rPr lang="de-DE" altLang="de-DE" sz="3200" kern="0" dirty="0" err="1">
                <a:ea typeface="Tahoma" panose="020B0604030504040204" pitchFamily="34" charset="0"/>
              </a:rPr>
              <a:t>ProT</a:t>
            </a:r>
            <a:endParaRPr lang="sv-SE" sz="32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0D1FCC9-F868-4DDC-BF6A-F209BD07E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9" y="1899596"/>
            <a:ext cx="4815410" cy="332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4512DEE4-ECAE-4450-AEC9-C34DE9EB9E41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2E0F665B-CFAC-4D32-91BB-FBE4A591F999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9" name="Bilde 8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E9A7DB8D-DBAF-4E94-ACA6-C2DB55E9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972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20CD6C-4066-4090-808B-A3C14325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5865" y="-309110"/>
            <a:ext cx="7404295" cy="1072727"/>
          </a:xfrm>
        </p:spPr>
        <p:txBody>
          <a:bodyPr>
            <a:normAutofit/>
          </a:bodyPr>
          <a:lstStyle/>
          <a:p>
            <a:pPr algn="ctr"/>
            <a:r>
              <a:rPr lang="de-AT" sz="3200" dirty="0"/>
              <a:t>Pilkington </a:t>
            </a:r>
            <a:r>
              <a:rPr lang="de-AT" sz="3200" b="1" dirty="0"/>
              <a:t>MirroView™</a:t>
            </a:r>
            <a:endParaRPr lang="de-AT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74A3-D41E-4965-A4A7-616F035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926CE6-8B93-4FDE-87F9-EDB65774B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502" y="1129933"/>
            <a:ext cx="7657148" cy="626624"/>
          </a:xfrm>
        </p:spPr>
        <p:txBody>
          <a:bodyPr>
            <a:normAutofit/>
          </a:bodyPr>
          <a:lstStyle/>
          <a:p>
            <a:pPr algn="ctr"/>
            <a:r>
              <a:rPr lang="en-GB" sz="2800" dirty="0"/>
              <a:t>Transparent </a:t>
            </a:r>
            <a:r>
              <a:rPr lang="en-GB" sz="2800" dirty="0" err="1"/>
              <a:t>speil</a:t>
            </a:r>
            <a:r>
              <a:rPr lang="en-GB" sz="2800" dirty="0"/>
              <a:t> for </a:t>
            </a:r>
            <a:r>
              <a:rPr lang="en-GB" sz="2800" dirty="0" err="1"/>
              <a:t>digitale</a:t>
            </a:r>
            <a:r>
              <a:rPr lang="en-GB" sz="2800" dirty="0"/>
              <a:t> </a:t>
            </a:r>
            <a:r>
              <a:rPr lang="en-GB" sz="2800" dirty="0" err="1"/>
              <a:t>applikasjoner</a:t>
            </a:r>
            <a:endParaRPr lang="en-GB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E67138-AB3D-452C-8F96-16B4175CF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1991514"/>
            <a:ext cx="6668085" cy="424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903E78A7-9967-431B-8AD0-DA429F1C28DC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15963859-D5C6-4BB3-9D74-8C8D49AE37E6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0" name="Bilde 9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25304C39-48B5-42B0-86BF-8678FE08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6484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854B1-3835-4164-B287-E001D5BD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230" y="1824123"/>
            <a:ext cx="4370120" cy="3914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6189DD-C801-4A79-9103-8F57E102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Pilkington </a:t>
            </a:r>
            <a:r>
              <a:rPr lang="de-AT" sz="3200" b="1" dirty="0"/>
              <a:t>MirroView™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B084-0A01-4DBB-8658-4472AB78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316" y="1297672"/>
            <a:ext cx="6971714" cy="526451"/>
          </a:xfrm>
        </p:spPr>
        <p:txBody>
          <a:bodyPr/>
          <a:lstStyle/>
          <a:p>
            <a:pPr marL="457200" lvl="1" indent="0">
              <a:buNone/>
            </a:pPr>
            <a:r>
              <a:rPr lang="en-GB" sz="2000" dirty="0"/>
              <a:t>		          OFF	         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8EC2A-75AF-428B-8B7A-DB26B5F9F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0CB3F9F-AAE2-4872-8111-315B3303225F}"/>
              </a:ext>
            </a:extLst>
          </p:cNvPr>
          <p:cNvSpPr/>
          <p:nvPr/>
        </p:nvSpPr>
        <p:spPr>
          <a:xfrm>
            <a:off x="375344" y="1659285"/>
            <a:ext cx="35144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Pyrolytiskt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belagt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semi-transparent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speil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b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benyttes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 touch-function (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ikke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conductive)</a:t>
            </a:r>
          </a:p>
          <a:p>
            <a:pPr lvl="1"/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77213CB8-DBA2-410B-AC6C-65450538662A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13858A34-AF34-4E91-92AF-46C86E0B1F9E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0" name="Bilde 9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2987064B-33D5-4ABB-B28E-9DAAEC07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5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A2BB21E-5C0B-4B07-85E6-93D219D760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 r="37426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EAEB7-5072-4844-97FB-840DD6C95D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r="25432" b="-2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Bilde 3" descr="Et bilde som inneholder innendørs, vindu&#10;&#10;Automatisk generert beskrivelse">
            <a:extLst>
              <a:ext uri="{FF2B5EF4-FFF2-40B4-BE49-F238E27FC236}">
                <a16:creationId xmlns:a16="http://schemas.microsoft.com/office/drawing/2014/main" id="{FCB4B6A4-A1DD-4442-8469-B9E8AE9320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8" r="5701" b="-1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B46BEED-D35D-482B-8052-935CD33BF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232"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7" y="4181474"/>
            <a:ext cx="4129361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Møterom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hotellrom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baderom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32332" y="6356350"/>
            <a:ext cx="6830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921AB9-5F11-43C5-B957-02FF2E1FCA22}" type="slidenum">
              <a:rPr lang="en-US" altLang="ja-JP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altLang="ja-JP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6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41770A83-EF1F-414F-81D7-DCC3711CE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r="23906" b="-1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10" name="Bilde 9" descr="Et bilde som inneholder person&#10;&#10;Automatisk generert beskrivelse">
            <a:extLst>
              <a:ext uri="{FF2B5EF4-FFF2-40B4-BE49-F238E27FC236}">
                <a16:creationId xmlns:a16="http://schemas.microsoft.com/office/drawing/2014/main" id="{410B41F0-DB05-4F71-8F31-0DE7FB5E2E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r="50354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Bilde 3" descr="Et bilde som inneholder vegg, innendørs, baderom, toalett&#10;&#10;Automatisk generert beskrivelse">
            <a:extLst>
              <a:ext uri="{FF2B5EF4-FFF2-40B4-BE49-F238E27FC236}">
                <a16:creationId xmlns:a16="http://schemas.microsoft.com/office/drawing/2014/main" id="{83675B2D-3287-4C7B-9763-CC4E2B83F6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" r="-1" b="12897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6" descr="Et bilde som inneholder tekst&#10;&#10;Automatisk generert beskrivelse">
            <a:extLst>
              <a:ext uri="{FF2B5EF4-FFF2-40B4-BE49-F238E27FC236}">
                <a16:creationId xmlns:a16="http://schemas.microsoft.com/office/drawing/2014/main" id="{376303EB-C97E-42FF-B01A-C54BA3C09C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b="6275"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7" y="4181474"/>
            <a:ext cx="4129361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Butikker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prøvrom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baderom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Gym &amp; Fitness mm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32332" y="6356350"/>
            <a:ext cx="6830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921AB9-5F11-43C5-B957-02FF2E1FCA22}" type="slidenum">
              <a:rPr lang="en-US" altLang="ja-JP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34</a:t>
            </a:fld>
            <a:endParaRPr lang="en-US" altLang="ja-JP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5A9BF2-2ED0-48E5-B29E-4AD650D347B4}"/>
              </a:ext>
            </a:extLst>
          </p:cNvPr>
          <p:cNvSpPr txBox="1">
            <a:spLocks/>
          </p:cNvSpPr>
          <p:nvPr/>
        </p:nvSpPr>
        <p:spPr>
          <a:xfrm>
            <a:off x="960120" y="349887"/>
            <a:ext cx="770763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AT" sz="3200" dirty="0"/>
              <a:t>Pilkington </a:t>
            </a:r>
            <a:r>
              <a:rPr lang="de-AT" sz="3200" b="1" dirty="0" err="1"/>
              <a:t>MirroPane</a:t>
            </a:r>
            <a:r>
              <a:rPr lang="de-AT" sz="3200" b="1" dirty="0"/>
              <a:t> Chrome™</a:t>
            </a:r>
          </a:p>
        </p:txBody>
      </p:sp>
      <p:sp>
        <p:nvSpPr>
          <p:cNvPr id="10" name="Rektangel 2">
            <a:extLst>
              <a:ext uri="{FF2B5EF4-FFF2-40B4-BE49-F238E27FC236}">
                <a16:creationId xmlns:a16="http://schemas.microsoft.com/office/drawing/2014/main" id="{B54E2F44-DD8F-4E37-AC62-B8C0B4C9E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16" y="1049921"/>
            <a:ext cx="830816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v-SE" alt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krombelagt speil som kan benyttes i bad- og dusj soner samt som fasade elementer. </a:t>
            </a:r>
          </a:p>
          <a:p>
            <a:pPr eaLnBrk="1" hangingPunct="1">
              <a:defRPr/>
            </a:pPr>
            <a:endParaRPr lang="sv-SE" altLang="sv-S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sv-SE" alt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Tåler godt fukt og er motstandsdyktig mot korrosjon</a:t>
            </a:r>
          </a:p>
          <a:p>
            <a:pPr eaLnBrk="1" hangingPunct="1">
              <a:defRPr/>
            </a:pPr>
            <a:r>
              <a:rPr lang="sv-SE" altLang="sv-S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 herdes og lamineres</a:t>
            </a:r>
          </a:p>
          <a:p>
            <a:pPr eaLnBrk="1" hangingPunct="1">
              <a:defRPr/>
            </a:pPr>
            <a:endParaRPr lang="sv-SE" altLang="sv-S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sv-SE" altLang="sv-SE" sz="2400" dirty="0">
                <a:solidFill>
                  <a:srgbClr val="000000"/>
                </a:solidFill>
              </a:rPr>
              <a:t>Produktet vi lagerfører på fabrikken i Elverum er:</a:t>
            </a:r>
          </a:p>
          <a:p>
            <a:pPr>
              <a:spcBef>
                <a:spcPct val="0"/>
              </a:spcBef>
            </a:pPr>
            <a:r>
              <a:rPr lang="sv-SE" altLang="sv-SE" sz="2400" dirty="0">
                <a:solidFill>
                  <a:srgbClr val="000000"/>
                </a:solidFill>
              </a:rPr>
              <a:t>Pilkington </a:t>
            </a:r>
            <a:r>
              <a:rPr lang="sv-SE" altLang="sv-SE" sz="2400" b="1" dirty="0">
                <a:solidFill>
                  <a:srgbClr val="000000"/>
                </a:solidFill>
              </a:rPr>
              <a:t>Mirropane</a:t>
            </a:r>
            <a:r>
              <a:rPr lang="en-US" altLang="ja-JP" sz="2400" dirty="0">
                <a:solidFill>
                  <a:srgbClr val="000000"/>
                </a:solidFill>
                <a:ea typeface="MS PGothic" pitchFamily="34" charset="-128"/>
              </a:rPr>
              <a:t>™</a:t>
            </a:r>
            <a:r>
              <a:rPr lang="sv-SE" altLang="sv-SE" sz="2400" b="1" dirty="0">
                <a:solidFill>
                  <a:srgbClr val="000000"/>
                </a:solidFill>
              </a:rPr>
              <a:t> </a:t>
            </a:r>
            <a:r>
              <a:rPr lang="sv-SE" altLang="sv-SE" sz="2400" dirty="0">
                <a:solidFill>
                  <a:srgbClr val="000000"/>
                </a:solidFill>
              </a:rPr>
              <a:t>Chrome</a:t>
            </a:r>
          </a:p>
          <a:p>
            <a:pPr>
              <a:spcBef>
                <a:spcPct val="0"/>
              </a:spcBef>
            </a:pPr>
            <a:endParaRPr lang="sv-SE" altLang="sv-SE" sz="24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sv-SE" altLang="sv-SE" sz="2400" dirty="0">
                <a:solidFill>
                  <a:srgbClr val="000000"/>
                </a:solidFill>
              </a:rPr>
              <a:t>Produkter vi vil få på lager innen kort tid er:</a:t>
            </a:r>
          </a:p>
          <a:p>
            <a:pPr>
              <a:spcBef>
                <a:spcPct val="0"/>
              </a:spcBef>
            </a:pPr>
            <a:r>
              <a:rPr lang="sv-SE" altLang="sv-SE" sz="2400" dirty="0">
                <a:solidFill>
                  <a:srgbClr val="000000"/>
                </a:solidFill>
              </a:rPr>
              <a:t>Pilkington </a:t>
            </a:r>
            <a:r>
              <a:rPr lang="sv-SE" altLang="sv-SE" sz="2400" b="1" dirty="0">
                <a:solidFill>
                  <a:srgbClr val="000000"/>
                </a:solidFill>
              </a:rPr>
              <a:t>Mirropane</a:t>
            </a:r>
            <a:r>
              <a:rPr lang="en-US" altLang="ja-JP" sz="2400" dirty="0">
                <a:solidFill>
                  <a:srgbClr val="000000"/>
                </a:solidFill>
                <a:ea typeface="MS PGothic" pitchFamily="34" charset="-128"/>
              </a:rPr>
              <a:t>™</a:t>
            </a:r>
            <a:r>
              <a:rPr lang="sv-SE" altLang="sv-SE" sz="2400" b="1" dirty="0">
                <a:solidFill>
                  <a:srgbClr val="000000"/>
                </a:solidFill>
              </a:rPr>
              <a:t> </a:t>
            </a:r>
            <a:r>
              <a:rPr lang="sv-SE" altLang="sv-SE" sz="2400" dirty="0">
                <a:solidFill>
                  <a:srgbClr val="000000"/>
                </a:solidFill>
              </a:rPr>
              <a:t>Chrome Plus Grey</a:t>
            </a:r>
          </a:p>
          <a:p>
            <a:pPr>
              <a:spcBef>
                <a:spcPct val="0"/>
              </a:spcBef>
            </a:pPr>
            <a:r>
              <a:rPr lang="sv-SE" altLang="sv-SE" sz="2400" dirty="0">
                <a:solidFill>
                  <a:srgbClr val="000000"/>
                </a:solidFill>
              </a:rPr>
              <a:t>Pilkington </a:t>
            </a:r>
            <a:r>
              <a:rPr lang="sv-SE" altLang="sv-SE" sz="2400" b="1" dirty="0">
                <a:solidFill>
                  <a:srgbClr val="000000"/>
                </a:solidFill>
              </a:rPr>
              <a:t>Mirropane</a:t>
            </a:r>
            <a:r>
              <a:rPr lang="en-US" altLang="ja-JP" sz="2400" dirty="0">
                <a:solidFill>
                  <a:srgbClr val="000000"/>
                </a:solidFill>
                <a:ea typeface="MS PGothic" pitchFamily="34" charset="-128"/>
              </a:rPr>
              <a:t>™</a:t>
            </a:r>
            <a:r>
              <a:rPr lang="sv-SE" altLang="sv-SE" sz="2400" b="1" dirty="0">
                <a:solidFill>
                  <a:srgbClr val="000000"/>
                </a:solidFill>
              </a:rPr>
              <a:t> </a:t>
            </a:r>
            <a:r>
              <a:rPr lang="sv-SE" altLang="sv-SE" sz="2400" dirty="0">
                <a:solidFill>
                  <a:srgbClr val="000000"/>
                </a:solidFill>
              </a:rPr>
              <a:t>Chrome Plus Bronze</a:t>
            </a:r>
          </a:p>
          <a:p>
            <a:pPr>
              <a:spcBef>
                <a:spcPct val="0"/>
              </a:spcBef>
            </a:pPr>
            <a:endParaRPr lang="sv-SE" altLang="sv-SE" sz="24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sv-SE" altLang="sv-SE" sz="2400" dirty="0">
                <a:solidFill>
                  <a:srgbClr val="000000"/>
                </a:solidFill>
              </a:rPr>
              <a:t>Disse 2 produktene står allerede i prislistene deres.</a:t>
            </a:r>
          </a:p>
          <a:p>
            <a:pPr>
              <a:spcBef>
                <a:spcPct val="0"/>
              </a:spcBef>
            </a:pPr>
            <a:endParaRPr lang="sv-SE" altLang="sv-SE" sz="2400" dirty="0">
              <a:solidFill>
                <a:srgbClr val="000000"/>
              </a:solidFill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A0AB6678-B1EE-47D1-9CF2-E507FDD90B90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F0FB02F8-9317-47C2-95A0-8C46EFF634C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9" name="Bilde 8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06BBB61F-A181-410F-B625-E58106469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9D46AC-E9C2-4BBE-99DE-0A65D3497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/>
              <a:t>Lagerførte speil – Elverum: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F89FB-1FA5-4C86-8DE5-F1337333E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49" y="1094104"/>
            <a:ext cx="8396868" cy="5062855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4mm, 6mm	Klart speil</a:t>
            </a:r>
          </a:p>
          <a:p>
            <a:r>
              <a:rPr lang="nb-NO"/>
              <a:t>6mm</a:t>
            </a:r>
            <a:r>
              <a:rPr lang="nb-NO" dirty="0"/>
              <a:t>		</a:t>
            </a:r>
            <a:r>
              <a:rPr lang="sv-SE" altLang="sv-SE" b="1" dirty="0">
                <a:solidFill>
                  <a:srgbClr val="000000"/>
                </a:solidFill>
              </a:rPr>
              <a:t>Mirropane</a:t>
            </a:r>
            <a:r>
              <a:rPr lang="en-US" altLang="ja-JP" dirty="0">
                <a:solidFill>
                  <a:srgbClr val="000000"/>
                </a:solidFill>
                <a:ea typeface="MS PGothic" pitchFamily="34" charset="-128"/>
              </a:rPr>
              <a:t>™</a:t>
            </a:r>
            <a:r>
              <a:rPr lang="nb-NO" dirty="0"/>
              <a:t> Chrome Klart</a:t>
            </a:r>
          </a:p>
          <a:p>
            <a:r>
              <a:rPr lang="nb-NO" dirty="0"/>
              <a:t>6mm		</a:t>
            </a:r>
            <a:r>
              <a:rPr lang="sv-SE" altLang="sv-SE" b="1" dirty="0">
                <a:solidFill>
                  <a:srgbClr val="000000"/>
                </a:solidFill>
              </a:rPr>
              <a:t>Mirropane</a:t>
            </a:r>
            <a:r>
              <a:rPr lang="en-US" altLang="ja-JP" dirty="0">
                <a:solidFill>
                  <a:srgbClr val="000000"/>
                </a:solidFill>
                <a:ea typeface="MS PGothic" pitchFamily="34" charset="-128"/>
              </a:rPr>
              <a:t>™</a:t>
            </a:r>
            <a:r>
              <a:rPr lang="nb-NO" dirty="0"/>
              <a:t> Chrome Plus Grey</a:t>
            </a:r>
          </a:p>
          <a:p>
            <a:r>
              <a:rPr lang="nb-NO" dirty="0"/>
              <a:t>6mm		</a:t>
            </a:r>
            <a:r>
              <a:rPr lang="sv-SE" altLang="sv-SE" b="1" dirty="0">
                <a:solidFill>
                  <a:srgbClr val="000000"/>
                </a:solidFill>
              </a:rPr>
              <a:t>Mirropane</a:t>
            </a:r>
            <a:r>
              <a:rPr lang="en-US" altLang="ja-JP" dirty="0">
                <a:solidFill>
                  <a:srgbClr val="000000"/>
                </a:solidFill>
                <a:ea typeface="MS PGothic" pitchFamily="34" charset="-128"/>
              </a:rPr>
              <a:t>™</a:t>
            </a:r>
            <a:r>
              <a:rPr lang="nb-NO" dirty="0"/>
              <a:t> Chrome Plus </a:t>
            </a:r>
            <a:r>
              <a:rPr lang="nb-NO" dirty="0" err="1"/>
              <a:t>Bronze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5E2FC3-3CB8-402C-BB69-3EB981014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924F698-5D59-465C-9893-2FFE351198D4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19A29C94-E415-4AD1-8702-DDD39031C0BD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9" name="Bilde 8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FC90EA19-4926-4834-9D7C-70BB15C5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481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A37FCD6-F396-406F-AA39-72A290FD4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6" r="-3" b="1831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95F0F75-3D03-4976-BA36-250594A81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93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DDF790B-B097-4C89-911A-C4FC6F859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02" r="3" b="23141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BEEA0B0-FB8D-4C28-A5A2-27F46AB9B4BF}"/>
              </a:ext>
            </a:extLst>
          </p:cNvPr>
          <p:cNvSpPr txBox="1"/>
          <p:nvPr/>
        </p:nvSpPr>
        <p:spPr>
          <a:xfrm>
            <a:off x="4350365" y="4429295"/>
            <a:ext cx="5127617" cy="853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MirroPane</a:t>
            </a:r>
            <a:r>
              <a:rPr lang="de-A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Chrome™</a:t>
            </a:r>
            <a:endParaRPr lang="en-US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fasadeelementer</a:t>
            </a:r>
            <a:endParaRPr lang="en-US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FB50229-0E5F-4452-A8F1-BCAE3A13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3837" y="6356350"/>
            <a:ext cx="6715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36C5D88-0D2A-43F5-9E7C-38A70B00D82D}" type="slidenum">
              <a:rPr lang="en-US" altLang="ja-JP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37</a:t>
            </a:fld>
            <a:endParaRPr lang="en-US" altLang="ja-JP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Bilde 9" descr="Et bilde som inneholder innendørs, vegg, baderom, gulv&#10;&#10;Automatisk generert beskrivelse">
            <a:extLst>
              <a:ext uri="{FF2B5EF4-FFF2-40B4-BE49-F238E27FC236}">
                <a16:creationId xmlns:a16="http://schemas.microsoft.com/office/drawing/2014/main" id="{58D6EBEB-E538-481F-A43E-3B45B6F6F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r="42333" b="-3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27A4BB0-4B11-444F-851C-9EB122C92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94" b="-4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8D60DE4-44D7-46A0-AEEF-D324F10D6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10" r="-1" b="-1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9C455D4-0B81-4995-A5A1-E096DA370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1" b="7702"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5D0FC4-22E9-4A99-8305-7501BDE6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398" y="4197368"/>
            <a:ext cx="4708499" cy="1471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de-AT" dirty="0">
                <a:ea typeface="Tahoma" panose="020B0604030504040204" pitchFamily="34" charset="0"/>
              </a:rPr>
              <a:t>Pilkington</a:t>
            </a:r>
            <a:r>
              <a:rPr lang="de-AT" b="1" dirty="0">
                <a:ea typeface="Tahoma" panose="020B0604030504040204" pitchFamily="34" charset="0"/>
              </a:rPr>
              <a:t> </a:t>
            </a:r>
            <a:r>
              <a:rPr lang="de-AT" b="1" dirty="0" err="1">
                <a:ea typeface="Tahoma" panose="020B0604030504040204" pitchFamily="34" charset="0"/>
              </a:rPr>
              <a:t>MirroPane</a:t>
            </a:r>
            <a:r>
              <a:rPr lang="de-AT" b="1" dirty="0">
                <a:ea typeface="Tahoma" panose="020B0604030504040204" pitchFamily="34" charset="0"/>
              </a:rPr>
              <a:t> </a:t>
            </a:r>
            <a:r>
              <a:rPr lang="de-AT" dirty="0">
                <a:ea typeface="Tahoma" panose="020B0604030504040204" pitchFamily="34" charset="0"/>
              </a:rPr>
              <a:t>Chrome™</a:t>
            </a:r>
            <a:br>
              <a:rPr lang="en-US" dirty="0">
                <a:ea typeface="Tahoma" panose="020B0604030504040204" pitchFamily="34" charset="0"/>
              </a:rPr>
            </a:br>
            <a:r>
              <a:rPr lang="en-US" dirty="0">
                <a:ea typeface="Tahoma" panose="020B0604030504040204" pitchFamily="34" charset="0"/>
              </a:rPr>
              <a:t>for </a:t>
            </a:r>
            <a:r>
              <a:rPr lang="en-US" dirty="0" err="1">
                <a:ea typeface="Tahoma" panose="020B0604030504040204" pitchFamily="34" charset="0"/>
              </a:rPr>
              <a:t>b</a:t>
            </a:r>
            <a:r>
              <a:rPr lang="en-US" kern="1200" dirty="0" err="1">
                <a:solidFill>
                  <a:schemeClr val="tx1"/>
                </a:solidFill>
                <a:ea typeface="Tahoma" panose="020B0604030504040204" pitchFamily="34" charset="0"/>
              </a:rPr>
              <a:t>aderom</a:t>
            </a:r>
            <a:r>
              <a:rPr lang="en-US" dirty="0">
                <a:ea typeface="Tahoma" panose="020B0604030504040204" pitchFamily="34" charset="0"/>
              </a:rPr>
              <a:t> &amp; </a:t>
            </a:r>
            <a:r>
              <a:rPr lang="en-US" kern="1200" dirty="0" err="1">
                <a:solidFill>
                  <a:schemeClr val="tx1"/>
                </a:solidFill>
                <a:ea typeface="Tahoma" panose="020B0604030504040204" pitchFamily="34" charset="0"/>
              </a:rPr>
              <a:t>hotellrom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78786EA-5405-44FF-A963-EF601964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332" y="6356350"/>
            <a:ext cx="6830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36C5D88-0D2A-43F5-9E7C-38A70B00D82D}" type="slidenum">
              <a:rPr lang="en-US" altLang="ja-JP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38</a:t>
            </a:fld>
            <a:endParaRPr lang="en-US" altLang="ja-JP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55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EC4A-668F-4F5E-9E64-B9CB3C27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2659"/>
            <a:ext cx="7886700" cy="57821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Hvorfor</a:t>
            </a:r>
            <a:r>
              <a:rPr lang="en-US" dirty="0"/>
              <a:t> glass? 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FA2DF-75CB-409F-858E-D6446E28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39</a:t>
            </a:fld>
            <a:endParaRPr lang="it-IT" altLang="ja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CE9AF-9081-48EA-A8BC-9AA2A63508CC}"/>
              </a:ext>
            </a:extLst>
          </p:cNvPr>
          <p:cNvSpPr txBox="1"/>
          <p:nvPr/>
        </p:nvSpPr>
        <p:spPr>
          <a:xfrm>
            <a:off x="714035" y="1633132"/>
            <a:ext cx="5103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 har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følgende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fordeler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levetid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Enkelt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vedlikehold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Overlegen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kvalitet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Motstandsdyktig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mot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Bedre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antibakteriell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og antivirus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beskyttelse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Kortere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levetid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virus på glass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3AF84E-5269-4C10-981C-F375B21454F9}"/>
              </a:ext>
            </a:extLst>
          </p:cNvPr>
          <p:cNvSpPr/>
          <p:nvPr/>
        </p:nvSpPr>
        <p:spPr>
          <a:xfrm>
            <a:off x="628650" y="5050859"/>
            <a:ext cx="805551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 er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følsomt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mot riper og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rengjøring</a:t>
            </a:r>
            <a:b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blir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gult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tiden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når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 utsettes for UV - stråler</a:t>
            </a:r>
            <a:endParaRPr lang="it-IT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C:\Users\mr40009\Desktop\Unbenannt-5.jpg">
            <a:extLst>
              <a:ext uri="{FF2B5EF4-FFF2-40B4-BE49-F238E27FC236}">
                <a16:creationId xmlns:a16="http://schemas.microsoft.com/office/drawing/2014/main" id="{8D6D87E7-7C80-47E3-9012-0BB08D85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72" y="1858776"/>
            <a:ext cx="3685975" cy="220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E1B0D7CF-14BA-4730-B431-0D565A7FEF7C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0653B61C-1A86-4013-B44E-25A0876090DD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2" name="Bilde 11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56E82114-03FA-47CF-8231-5F2CDD474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4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4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4F28D0B-2A26-44A1-A355-3B6554A3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60" y="848656"/>
            <a:ext cx="3612038" cy="512628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06D8F17-9BAA-4C20-A62F-7AF187FFB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3BA53F4C-8980-4EF8-81D6-014433F460C2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CEDC79F7-0F20-4F85-8B5A-7CDF6D4BA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B23D2C1D-088A-4909-B0EB-319B73EE3A29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D1B5573-F303-4B0D-B7F0-30C088B8C219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Gjennomgang Årsmelding</a:t>
            </a:r>
          </a:p>
        </p:txBody>
      </p:sp>
    </p:spTree>
    <p:extLst>
      <p:ext uri="{BB962C8B-B14F-4D97-AF65-F5344CB8AC3E}">
        <p14:creationId xmlns:p14="http://schemas.microsoft.com/office/powerpoint/2010/main" val="305838189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7D5D-7607-4D53-9D44-3836AD0E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Hvorfor</a:t>
            </a:r>
            <a:r>
              <a:rPr lang="en-GB" dirty="0"/>
              <a:t> glass?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D7CA-FEAD-437C-A31A-6799EA9A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AE4534-0ECC-47CB-A838-BD62B9F02BCF}"/>
              </a:ext>
            </a:extLst>
          </p:cNvPr>
          <p:cNvSpPr/>
          <p:nvPr/>
        </p:nvSpPr>
        <p:spPr>
          <a:xfrm>
            <a:off x="357484" y="5324020"/>
            <a:ext cx="881652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Lancet medical journal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påviser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virus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overlever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lengre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rustfritt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stål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plastoverflater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enn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glass. 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870DC3DA-C0FC-4DB0-B36C-252763E8B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025390"/>
              </p:ext>
            </p:extLst>
          </p:nvPr>
        </p:nvGraphicFramePr>
        <p:xfrm>
          <a:off x="1546470" y="792799"/>
          <a:ext cx="5473960" cy="393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72F1448-5855-409C-B58B-0C9628DB74D5}"/>
              </a:ext>
            </a:extLst>
          </p:cNvPr>
          <p:cNvSpPr/>
          <p:nvPr/>
        </p:nvSpPr>
        <p:spPr>
          <a:xfrm>
            <a:off x="517770" y="4311849"/>
            <a:ext cx="20574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pl-PL" sz="750" dirty="0">
                <a:solidFill>
                  <a:srgbClr val="50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Go to The Lancet Microbe on ScienceDirect"/>
              </a:rPr>
              <a:t>Source: </a:t>
            </a:r>
            <a:r>
              <a:rPr lang="en-GB" sz="750" dirty="0">
                <a:solidFill>
                  <a:srgbClr val="50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Go to The Lancet Microbe on ScienceDirect"/>
              </a:rPr>
              <a:t>The Lancet Microbe</a:t>
            </a:r>
            <a:endParaRPr lang="en-GB" sz="750" dirty="0">
              <a:solidFill>
                <a:srgbClr val="50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ctr"/>
            <a:r>
              <a:rPr lang="en-GB" sz="750" dirty="0">
                <a:solidFill>
                  <a:srgbClr val="0C7DB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Go to table of contents for this volume/issue"/>
              </a:rPr>
              <a:t>Volume 1, Issue 1</a:t>
            </a:r>
            <a:r>
              <a:rPr lang="en-GB" sz="750" dirty="0">
                <a:solidFill>
                  <a:srgbClr val="2E2E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GB" sz="135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1F7613C-85CD-404E-A57F-AE8A1EECF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697" y="4635885"/>
            <a:ext cx="2107406" cy="228600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A654F5E4-A9BF-4E4A-8D46-97EC5A37B616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C2F5CA52-FE12-471A-968E-D12EDE9D4429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1" name="Bilde 10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F645C642-8FE8-4C1B-AD07-7CEEBC2A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0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9C910-2EAA-44BE-9DEA-B8DB29AB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22CDE-D048-46E7-A2C7-47EE24E3D897}"/>
              </a:ext>
            </a:extLst>
          </p:cNvPr>
          <p:cNvSpPr txBox="1"/>
          <p:nvPr/>
        </p:nvSpPr>
        <p:spPr>
          <a:xfrm>
            <a:off x="6183984" y="937466"/>
            <a:ext cx="2582943" cy="1215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err="1"/>
              <a:t>Skjermer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glass </a:t>
            </a:r>
            <a:r>
              <a:rPr lang="en-GB" dirty="0" err="1"/>
              <a:t>gir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finere</a:t>
            </a:r>
            <a:r>
              <a:rPr lang="en-GB" dirty="0"/>
              <a:t> </a:t>
            </a:r>
            <a:r>
              <a:rPr lang="en-GB" dirty="0" err="1"/>
              <a:t>utforming</a:t>
            </a:r>
            <a:r>
              <a:rPr lang="en-GB" dirty="0"/>
              <a:t> og </a:t>
            </a:r>
            <a:r>
              <a:rPr lang="en-GB" dirty="0" err="1"/>
              <a:t>enklere</a:t>
            </a:r>
            <a:r>
              <a:rPr lang="en-GB" dirty="0"/>
              <a:t> å </a:t>
            </a:r>
            <a:r>
              <a:rPr lang="en-GB" dirty="0" err="1"/>
              <a:t>holde</a:t>
            </a:r>
            <a:r>
              <a:rPr lang="en-GB" dirty="0"/>
              <a:t> </a:t>
            </a:r>
            <a:r>
              <a:rPr lang="en-GB" dirty="0" err="1"/>
              <a:t>vedlike</a:t>
            </a:r>
            <a:r>
              <a:rPr lang="en-GB" dirty="0"/>
              <a:t> og </a:t>
            </a:r>
            <a:r>
              <a:rPr lang="en-GB" dirty="0" err="1"/>
              <a:t>rengjøre</a:t>
            </a:r>
            <a:r>
              <a:rPr lang="en-GB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9965B7-7086-4B44-835C-E69240C25B77}"/>
              </a:ext>
            </a:extLst>
          </p:cNvPr>
          <p:cNvSpPr txBox="1"/>
          <p:nvPr/>
        </p:nvSpPr>
        <p:spPr>
          <a:xfrm>
            <a:off x="4524866" y="3524482"/>
            <a:ext cx="169691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Hesler: </a:t>
            </a:r>
            <a:r>
              <a:rPr lang="en-GB" sz="7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Beskyttelsesvegg</a:t>
            </a:r>
            <a:r>
              <a:rPr lang="en-GB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GB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Ahus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D132F93C-6D3F-49EC-9137-94627E6C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54" y="197487"/>
            <a:ext cx="8068796" cy="595312"/>
          </a:xfrm>
        </p:spPr>
        <p:txBody>
          <a:bodyPr>
            <a:normAutofit/>
          </a:bodyPr>
          <a:lstStyle/>
          <a:p>
            <a:r>
              <a:rPr lang="sv-SE" sz="3600" dirty="0"/>
              <a:t>Forskjellige bruksområder for glass:</a:t>
            </a:r>
          </a:p>
        </p:txBody>
      </p:sp>
      <p:pic>
        <p:nvPicPr>
          <p:cNvPr id="6" name="Bilde 5" descr="Et bilde som inneholder innendørs, vegg&#10;&#10;Automatisk generert beskrivelse">
            <a:extLst>
              <a:ext uri="{FF2B5EF4-FFF2-40B4-BE49-F238E27FC236}">
                <a16:creationId xmlns:a16="http://schemas.microsoft.com/office/drawing/2014/main" id="{89AFB7CC-79A3-4D39-8928-BB47448C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" y="946722"/>
            <a:ext cx="5586477" cy="257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E9BC648D-67EB-47D2-80C3-D813B7068661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8E60A9C-1F44-4597-B351-716AC98EBBE7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1" name="Bilde 10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2DEB940A-05C6-4E19-A1BE-785059D58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3" name="Bilde 2" descr="Et bilde som inneholder person, hodeplagg&#10;&#10;Automatisk generert beskrivelse">
            <a:extLst>
              <a:ext uri="{FF2B5EF4-FFF2-40B4-BE49-F238E27FC236}">
                <a16:creationId xmlns:a16="http://schemas.microsoft.com/office/drawing/2014/main" id="{90FD166F-D5E6-4677-BB9B-3A070B4F9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" y="3739536"/>
            <a:ext cx="3186974" cy="217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Bilde 13" descr="Et bilde som inneholder person, tre, mann, ser&#10;&#10;Automatisk generert beskrivelse">
            <a:extLst>
              <a:ext uri="{FF2B5EF4-FFF2-40B4-BE49-F238E27FC236}">
                <a16:creationId xmlns:a16="http://schemas.microsoft.com/office/drawing/2014/main" id="{F3593A48-7332-4C86-9ED0-81DAE3D93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58" y="2482066"/>
            <a:ext cx="2438400" cy="104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FE71D3CB-DDD5-4F05-9A2A-8991A3978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46" y="3678405"/>
            <a:ext cx="4610100" cy="296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69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2D9187-FBDC-464A-A595-EFA06777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65" y="3033637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ea typeface="Tahoma" panose="020B0604030504040204" pitchFamily="34" charset="0"/>
              </a:rPr>
              <a:t>Pilkington </a:t>
            </a:r>
            <a:r>
              <a:rPr lang="en-US" sz="3100" b="1" dirty="0">
                <a:ea typeface="Tahoma" panose="020B0604030504040204" pitchFamily="34" charset="0"/>
              </a:rPr>
              <a:t>SaniTise™</a:t>
            </a:r>
            <a:endParaRPr lang="en-US" sz="3100" dirty="0">
              <a:ea typeface="Tahoma" panose="020B0604030504040204" pitchFamily="34" charset="0"/>
            </a:endParaRP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576D8E00-04E8-44FE-95EF-6C646D8997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r="3605" b="-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550C494-4817-41A7-9C9D-3C8C4D3686E3}"/>
              </a:ext>
            </a:extLst>
          </p:cNvPr>
          <p:cNvSpPr txBox="1"/>
          <p:nvPr/>
        </p:nvSpPr>
        <p:spPr>
          <a:xfrm>
            <a:off x="3167986" y="3752850"/>
            <a:ext cx="561406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F4E8B0E-601E-43FA-BD71-9DB3D1BC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36C5D88-0D2A-43F5-9E7C-38A70B00D82D}" type="slidenum">
              <a:rPr kumimoji="0" lang="en-US" altLang="ja-JP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42</a:t>
            </a:fld>
            <a:endParaRPr kumimoji="0" lang="en-US" altLang="ja-JP" sz="10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12E8BD79-E175-4BF4-B6DD-741C5634A08C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D809507F-11DA-4603-991E-616E7A6E3C5B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1" name="Bilde 10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E7A9EAB8-03CD-4089-AF87-1D261C39B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B95CC17-BDB3-46BE-A66E-3428E1A922B4}"/>
              </a:ext>
            </a:extLst>
          </p:cNvPr>
          <p:cNvSpPr txBox="1"/>
          <p:nvPr/>
        </p:nvSpPr>
        <p:spPr>
          <a:xfrm>
            <a:off x="2738682" y="3852354"/>
            <a:ext cx="62827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nb-NO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SaniTise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 er et belagt glass, utviklet for å bidra til en sunnere, renere og tryggere verden.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 pyrolytiske belegget aktiveres naturlig gjennom UV-stråling og gir glasset antimikrobielle egenskaper som motvirker innkapslede virus på glassoverflaten.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Når Pilkington </a:t>
            </a:r>
            <a:r>
              <a:rPr lang="nb-NO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SaniTise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 utsettes for naturlig UV lys, øker glassets antimikrobielle aktivitet betydelig sammenlignet med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ubelagt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glass</a:t>
            </a:r>
          </a:p>
        </p:txBody>
      </p:sp>
    </p:spTree>
    <p:extLst>
      <p:ext uri="{BB962C8B-B14F-4D97-AF65-F5344CB8AC3E}">
        <p14:creationId xmlns:p14="http://schemas.microsoft.com/office/powerpoint/2010/main" val="2953831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person, vindu&#10;&#10;Automatisk generert beskrivelse">
            <a:extLst>
              <a:ext uri="{FF2B5EF4-FFF2-40B4-BE49-F238E27FC236}">
                <a16:creationId xmlns:a16="http://schemas.microsoft.com/office/drawing/2014/main" id="{28797463-90C3-4334-9651-FFEA97BD8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1112838"/>
            <a:ext cx="2986088" cy="450691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5D4AE81-F327-430D-8BD9-4D6C7DE51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7" r="-5" b="-5"/>
          <a:stretch/>
        </p:blipFill>
        <p:spPr>
          <a:xfrm>
            <a:off x="6537325" y="1112838"/>
            <a:ext cx="2135188" cy="213836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4BD7B20-9D65-4E35-9CAA-6C2FF1D95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2" r="12522" b="-3"/>
          <a:stretch/>
        </p:blipFill>
        <p:spPr>
          <a:xfrm>
            <a:off x="6537325" y="3306763"/>
            <a:ext cx="2135188" cy="2314575"/>
          </a:xfrm>
          <a:prstGeom prst="rect">
            <a:avLst/>
          </a:prstGeom>
        </p:spPr>
      </p:pic>
      <p:sp>
        <p:nvSpPr>
          <p:cNvPr id="12" name="Rubrik 6">
            <a:extLst>
              <a:ext uri="{FF2B5EF4-FFF2-40B4-BE49-F238E27FC236}">
                <a16:creationId xmlns:a16="http://schemas.microsoft.com/office/drawing/2014/main" id="{5CC53158-1AF5-4AFD-AF68-F5CB478C1B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14" y="1460075"/>
            <a:ext cx="2319735" cy="178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sz="2400" kern="1200" dirty="0" err="1">
                <a:solidFill>
                  <a:srgbClr val="FFFFFF"/>
                </a:solidFill>
                <a:ea typeface="Tahoma" panose="020B0604030504040204" pitchFamily="34" charset="0"/>
              </a:rPr>
              <a:t>Bruksområder</a:t>
            </a:r>
            <a:r>
              <a:rPr lang="en-US" sz="2400" kern="1200" dirty="0">
                <a:solidFill>
                  <a:srgbClr val="FFFFFF"/>
                </a:solidFill>
                <a:ea typeface="Tahoma" panose="020B0604030504040204" pitchFamily="34" charset="0"/>
              </a:rPr>
              <a:t> Pilkington </a:t>
            </a:r>
            <a:r>
              <a:rPr lang="en-US" sz="2400" b="1" kern="1200" dirty="0" err="1">
                <a:solidFill>
                  <a:srgbClr val="FFFFFF"/>
                </a:solidFill>
                <a:ea typeface="Tahoma" panose="020B0604030504040204" pitchFamily="34" charset="0"/>
              </a:rPr>
              <a:t>SaniTise</a:t>
            </a:r>
            <a:r>
              <a:rPr lang="en-US" sz="2400" b="1" kern="1200" dirty="0">
                <a:solidFill>
                  <a:srgbClr val="FFFFFF"/>
                </a:solidFill>
                <a:ea typeface="Tahoma" panose="020B0604030504040204" pitchFamily="34" charset="0"/>
              </a:rPr>
              <a:t>™</a:t>
            </a:r>
            <a:br>
              <a:rPr lang="en-US" sz="2400" kern="1200" dirty="0">
                <a:solidFill>
                  <a:srgbClr val="FFFFFF"/>
                </a:solidFill>
                <a:ea typeface="Tahoma" panose="020B0604030504040204" pitchFamily="34" charset="0"/>
              </a:rPr>
            </a:b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9CA936D4-31B6-4E81-9663-8E0D9567D195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B061C9F4-58B2-48CA-A301-F4B8874B6620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6" name="Bilde 15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0D5B6BC1-89C1-4202-88B5-2CC6A34B7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646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CEC279C2-CD6D-4F7C-95EC-E8C5F6458950}"/>
              </a:ext>
            </a:extLst>
          </p:cNvPr>
          <p:cNvGrpSpPr/>
          <p:nvPr/>
        </p:nvGrpSpPr>
        <p:grpSpPr>
          <a:xfrm>
            <a:off x="358219" y="6453051"/>
            <a:ext cx="3531579" cy="337185"/>
            <a:chOff x="358219" y="6405917"/>
            <a:chExt cx="3531579" cy="337185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BD5C8C49-7C51-49AC-97A7-A9B1EC07706C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6" name="Bilde 5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309E190A-9FF9-43BB-B604-E2340FB9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5A17F055-FDCE-40DB-B465-E8DA8FFCC9EA}"/>
              </a:ext>
            </a:extLst>
          </p:cNvPr>
          <p:cNvSpPr txBox="1">
            <a:spLocks/>
          </p:cNvSpPr>
          <p:nvPr/>
        </p:nvSpPr>
        <p:spPr>
          <a:xfrm>
            <a:off x="5052766" y="693512"/>
            <a:ext cx="3921551" cy="5499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050" kern="120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chemeClr val="tx1"/>
                </a:solidFill>
              </a:rPr>
              <a:t>Funksjoner og fordeler</a:t>
            </a:r>
            <a:br>
              <a:rPr lang="nb-NO" sz="1400" dirty="0">
                <a:solidFill>
                  <a:schemeClr val="tx1"/>
                </a:solidFill>
              </a:rPr>
            </a:br>
            <a:endParaRPr lang="nb-NO" sz="1400" dirty="0">
              <a:solidFill>
                <a:schemeClr val="tx1"/>
              </a:solidFill>
            </a:endParaRPr>
          </a:p>
          <a:p>
            <a:endParaRPr lang="nb-NO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chemeClr val="tx1"/>
                </a:solidFill>
              </a:rPr>
              <a:t>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er et glass av høy kvalitet med et fotokatalytisk belegg som kan benyttes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i en rekke applikasjoner.</a:t>
            </a:r>
            <a:br>
              <a:rPr lang="nb-NO" sz="1400" dirty="0">
                <a:solidFill>
                  <a:schemeClr val="tx1"/>
                </a:solidFill>
              </a:rPr>
            </a:br>
            <a:endParaRPr lang="nb-NO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chemeClr val="tx1"/>
                </a:solidFill>
              </a:rPr>
              <a:t>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er resistent mot korrosjon, mekaniske og kjemiske skader.</a:t>
            </a:r>
            <a:br>
              <a:rPr lang="nb-NO" sz="1400" dirty="0">
                <a:solidFill>
                  <a:schemeClr val="tx1"/>
                </a:solidFill>
              </a:rPr>
            </a:br>
            <a:endParaRPr lang="nb-NO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chemeClr val="tx1"/>
                </a:solidFill>
              </a:rPr>
              <a:t>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aktiveres av sollyset eller kunstig UV-stråling. 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Glasset aktiviseres hurtig av lys med bølgelengde 254 </a:t>
            </a:r>
            <a:r>
              <a:rPr lang="nb-NO" sz="1400" dirty="0" err="1">
                <a:solidFill>
                  <a:schemeClr val="tx1"/>
                </a:solidFill>
              </a:rPr>
              <a:t>nm</a:t>
            </a:r>
            <a:r>
              <a:rPr lang="nb-NO" sz="1400" dirty="0">
                <a:solidFill>
                  <a:schemeClr val="tx1"/>
                </a:solidFill>
              </a:rPr>
              <a:t> lys; som er det samme som 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benyttes av UV- desinfiserende utstyr.</a:t>
            </a:r>
            <a:br>
              <a:rPr lang="nb-NO" sz="1400" dirty="0">
                <a:solidFill>
                  <a:schemeClr val="tx1"/>
                </a:solidFill>
              </a:rPr>
            </a:br>
            <a:endParaRPr lang="nb-NO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chemeClr val="tx1"/>
                </a:solidFill>
              </a:rPr>
              <a:t>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oppnår raskt sin fulle effekt ved eksponering for UV-lys –  bare 5 til 10 minutter med UV-eksponering er nødvendig.</a:t>
            </a:r>
            <a:br>
              <a:rPr lang="nb-NO" sz="1400" dirty="0">
                <a:solidFill>
                  <a:schemeClr val="tx1"/>
                </a:solidFill>
              </a:rPr>
            </a:b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kan doble effektiviteten av UV-desinfeksjons prosesser.</a:t>
            </a:r>
            <a:br>
              <a:rPr lang="nb-NO" sz="1400" dirty="0">
                <a:solidFill>
                  <a:schemeClr val="tx1"/>
                </a:solidFill>
              </a:rPr>
            </a:br>
            <a:endParaRPr lang="nb-NO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chemeClr val="tx1"/>
                </a:solidFill>
              </a:rPr>
              <a:t>Når 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er aktivert, beholder glasset fotokatalytisk aktivitet i opptil 2 timer, selv i mørket.</a:t>
            </a:r>
            <a:br>
              <a:rPr lang="nb-NO" sz="1400" dirty="0">
                <a:solidFill>
                  <a:schemeClr val="tx1"/>
                </a:solidFill>
              </a:rPr>
            </a:b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Når Pilkington </a:t>
            </a:r>
            <a:r>
              <a:rPr lang="nb-NO" sz="1400" b="1" dirty="0" err="1">
                <a:solidFill>
                  <a:schemeClr val="tx1"/>
                </a:solidFill>
              </a:rPr>
              <a:t>SaniTise</a:t>
            </a:r>
            <a:r>
              <a:rPr lang="nb-NO" sz="1400" dirty="0">
                <a:solidFill>
                  <a:schemeClr val="tx1"/>
                </a:solidFill>
              </a:rPr>
              <a:t>™ er aktivert, er det også </a:t>
            </a:r>
            <a:r>
              <a:rPr lang="nb-NO" sz="1400" dirty="0" err="1">
                <a:solidFill>
                  <a:schemeClr val="tx1"/>
                </a:solidFill>
              </a:rPr>
              <a:t>oleofobisk</a:t>
            </a:r>
            <a:r>
              <a:rPr lang="nb-NO" sz="1400" dirty="0">
                <a:solidFill>
                  <a:schemeClr val="tx1"/>
                </a:solidFill>
              </a:rPr>
              <a:t> (belegg som motvirker fingeravtrykk) 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og lettere å rengjøre enn vanlig glass.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Glasset kan herdes, lamineres, bøyes og bearbeides til isolerglass.</a:t>
            </a:r>
            <a:endParaRPr lang="de-DE" sz="2000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1BAF49A-9357-4565-9725-C59188293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3" y="693512"/>
            <a:ext cx="4032393" cy="549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096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B747DB6-4116-4AED-9493-0BE82F5179F0}"/>
              </a:ext>
            </a:extLst>
          </p:cNvPr>
          <p:cNvSpPr txBox="1"/>
          <p:nvPr/>
        </p:nvSpPr>
        <p:spPr>
          <a:xfrm>
            <a:off x="965199" y="1204109"/>
            <a:ext cx="7517548" cy="85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Slik</a:t>
            </a:r>
            <a:r>
              <a:rPr lang="en-US" sz="35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kern="1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fungerer</a:t>
            </a:r>
            <a:r>
              <a:rPr lang="en-US" sz="3500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88E4B07-7B8E-4DFB-8E9D-DDF49D58A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3" r="2169"/>
          <a:stretch/>
        </p:blipFill>
        <p:spPr>
          <a:xfrm>
            <a:off x="4678804" y="2523122"/>
            <a:ext cx="4235379" cy="3158514"/>
          </a:xfrm>
          <a:prstGeom prst="rect">
            <a:avLst/>
          </a:prstGeom>
        </p:spPr>
      </p:pic>
      <p:sp>
        <p:nvSpPr>
          <p:cNvPr id="26" name="TekstSylinder 25">
            <a:extLst>
              <a:ext uri="{FF2B5EF4-FFF2-40B4-BE49-F238E27FC236}">
                <a16:creationId xmlns:a16="http://schemas.microsoft.com/office/drawing/2014/main" id="{36ABF945-9113-4744-A44C-DE21224D4DD6}"/>
              </a:ext>
            </a:extLst>
          </p:cNvPr>
          <p:cNvSpPr txBox="1"/>
          <p:nvPr/>
        </p:nvSpPr>
        <p:spPr>
          <a:xfrm>
            <a:off x="588036" y="2559090"/>
            <a:ext cx="4448987" cy="282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Glasset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benytter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TiO2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basert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belegg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påføres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glassets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overflate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produksjonen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Når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Pilkington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SaniTise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belegget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utsettes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UV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stråler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naturlig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dagslys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UV-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desinfeksjons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utstyr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aktiveres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belegget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Belegget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reagerer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deretter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vanndamp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luften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fotokatalytisk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prosess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produserer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reaktive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oksygen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partikler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partiklene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har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rekke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funksjoner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inkludert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muligheten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å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bryte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ned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organiske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mikroorganismer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glasset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antimikrobielle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egenskaper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mot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innkapslede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virus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overflaten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Når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belagte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glassoverflaten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behandles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hjelp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UV-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desinfeksjonsprosess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økeseffektiviteten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desinfeksjonen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og i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noen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tilfeller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dobles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denne,sammenlignet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 å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benytte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ubelagt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glass.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AA3A37D-480A-4694-ABFB-0770A615A9D1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3C4135C9-9F0A-4ECE-979B-E646BCDA4700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0" name="Bilde 9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87C4C71A-0562-44C5-B39A-4BFC57EE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1462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7A9B91-B09D-4713-A69B-11F588D93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31615"/>
            <a:ext cx="7886699" cy="3646126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3300" dirty="0"/>
              <a:t>Glass og UV-C </a:t>
            </a:r>
            <a:r>
              <a:rPr lang="en-GB" sz="3300" dirty="0" err="1"/>
              <a:t>Desinfisering</a:t>
            </a:r>
            <a:endParaRPr lang="en-GB" sz="3300" dirty="0"/>
          </a:p>
          <a:p>
            <a:pPr marL="0" indent="0" algn="ctr">
              <a:buNone/>
            </a:pPr>
            <a:r>
              <a:rPr lang="en-GB" sz="3000" dirty="0"/>
              <a:t>Pilkington </a:t>
            </a:r>
            <a:r>
              <a:rPr lang="pl-PL" sz="3000" b="1" dirty="0"/>
              <a:t>SaniTise</a:t>
            </a:r>
            <a:r>
              <a:rPr lang="en-GB" sz="3000" b="1" dirty="0"/>
              <a:t>™ </a:t>
            </a:r>
            <a:endParaRPr lang="en-GB" sz="30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9F4299-DB8F-443E-81D7-B5CC2FFD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FC55125-0902-4F15-B88D-C5A6B50EEBAB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3FA9DB9C-2C1F-4E3C-AC89-CC2484B1795B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8" name="Bilde 7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F09DBA4-0BC5-4245-A264-B6593D89F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763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F7B7-E833-47E3-BBA2-335FED54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UV-C </a:t>
            </a:r>
            <a:r>
              <a:rPr lang="en-GB" dirty="0" err="1"/>
              <a:t>Desinfisering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2620C-B086-4594-8C9A-0CF4FA8A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855AC-CC94-453B-8A19-200346030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3" t="3690" r="22044" b="29581"/>
          <a:stretch/>
        </p:blipFill>
        <p:spPr>
          <a:xfrm>
            <a:off x="498223" y="1925732"/>
            <a:ext cx="2666459" cy="1879774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05F99-C675-4795-A698-A20D46913BCD}"/>
              </a:ext>
            </a:extLst>
          </p:cNvPr>
          <p:cNvSpPr txBox="1"/>
          <p:nvPr/>
        </p:nvSpPr>
        <p:spPr>
          <a:xfrm>
            <a:off x="628650" y="3889522"/>
            <a:ext cx="121773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pl-PL" sz="7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Getty</a:t>
            </a:r>
            <a:r>
              <a:rPr lang="pl-PL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7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images</a:t>
            </a:r>
            <a:endParaRPr lang="en-GB" sz="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49D8A-A15B-48EA-BB2C-A4FFC0B1D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" t="4885" r="1194" b="26987"/>
          <a:stretch/>
        </p:blipFill>
        <p:spPr>
          <a:xfrm>
            <a:off x="3197020" y="1925732"/>
            <a:ext cx="2836068" cy="1879774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8CA1B3-CAE6-424D-A210-4258DB7A0825}"/>
              </a:ext>
            </a:extLst>
          </p:cNvPr>
          <p:cNvSpPr txBox="1"/>
          <p:nvPr/>
        </p:nvSpPr>
        <p:spPr>
          <a:xfrm>
            <a:off x="6344726" y="5014635"/>
            <a:ext cx="121773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XENEX</a:t>
            </a:r>
            <a:endParaRPr lang="en-GB" sz="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2E39A-F8F6-4EC7-8995-FCDBD763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726" y="2192304"/>
            <a:ext cx="1761201" cy="2822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7C898C-21DA-4C20-B5D1-41E66584E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547" y="3946198"/>
            <a:ext cx="2814157" cy="1875647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F24327A6-6753-425C-99FC-FF9656529D5C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F8967EC5-00BA-4F7F-B016-E95980F9593E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5" name="Bilde 14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9B2CA38D-BE23-4B6D-9552-1342F110E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78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4B0CF-7C93-4036-80AB-87FA153D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040" y="1513522"/>
            <a:ext cx="4582353" cy="3057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D75B8-4135-4D67-84D9-1EADCA2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06" y="307627"/>
            <a:ext cx="7957225" cy="887189"/>
          </a:xfrm>
        </p:spPr>
        <p:txBody>
          <a:bodyPr>
            <a:noAutofit/>
          </a:bodyPr>
          <a:lstStyle/>
          <a:p>
            <a:r>
              <a:rPr lang="en-GB" sz="3600" dirty="0"/>
              <a:t>UV-C </a:t>
            </a:r>
            <a:r>
              <a:rPr lang="en-GB" sz="3600" dirty="0" err="1"/>
              <a:t>Desinficering</a:t>
            </a:r>
            <a:r>
              <a:rPr lang="en-GB" sz="3600" dirty="0"/>
              <a:t> </a:t>
            </a:r>
            <a:br>
              <a:rPr lang="en-GB" sz="3600" dirty="0"/>
            </a:br>
            <a:r>
              <a:rPr lang="en-GB" sz="3600" dirty="0"/>
              <a:t>og Pilkington </a:t>
            </a:r>
            <a:r>
              <a:rPr lang="pl-PL" sz="3600" b="1" dirty="0" err="1">
                <a:ea typeface="Tahoma" panose="020B0604030504040204" pitchFamily="34" charset="0"/>
              </a:rPr>
              <a:t>SaniTise</a:t>
            </a:r>
            <a:r>
              <a:rPr lang="en-GB" sz="3600" b="1" dirty="0">
                <a:ea typeface="Tahoma" panose="020B0604030504040204" pitchFamily="34" charset="0"/>
              </a:rPr>
              <a:t>™</a:t>
            </a:r>
            <a:endParaRPr lang="en-GB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C013C-DFF0-432A-8914-974C2AAC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0914E12-5B27-459E-AD6F-28F9A0BBC55D}"/>
              </a:ext>
            </a:extLst>
          </p:cNvPr>
          <p:cNvSpPr/>
          <p:nvPr/>
        </p:nvSpPr>
        <p:spPr>
          <a:xfrm>
            <a:off x="1140107" y="2332095"/>
            <a:ext cx="2025000" cy="27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52CB8E7-F69F-444F-A26B-EB9D1188112E}"/>
              </a:ext>
            </a:extLst>
          </p:cNvPr>
          <p:cNvSpPr/>
          <p:nvPr/>
        </p:nvSpPr>
        <p:spPr>
          <a:xfrm rot="16200000">
            <a:off x="1981443" y="3656152"/>
            <a:ext cx="1816675" cy="27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2FBFAA0-065E-43D6-9598-0AEFA51FA670}"/>
              </a:ext>
            </a:extLst>
          </p:cNvPr>
          <p:cNvSpPr/>
          <p:nvPr/>
        </p:nvSpPr>
        <p:spPr>
          <a:xfrm rot="16200000">
            <a:off x="3822716" y="3625314"/>
            <a:ext cx="2025000" cy="27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99BD4B2-1FF0-447D-9FCA-376FB4AC446D}"/>
              </a:ext>
            </a:extLst>
          </p:cNvPr>
          <p:cNvSpPr/>
          <p:nvPr/>
        </p:nvSpPr>
        <p:spPr>
          <a:xfrm rot="10800000">
            <a:off x="6031523" y="2747814"/>
            <a:ext cx="1071969" cy="27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5AFEB-5CB3-4F7C-8112-4374E00C5A89}"/>
              </a:ext>
            </a:extLst>
          </p:cNvPr>
          <p:cNvSpPr txBox="1"/>
          <p:nvPr/>
        </p:nvSpPr>
        <p:spPr>
          <a:xfrm>
            <a:off x="351506" y="2724073"/>
            <a:ext cx="195834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err="1"/>
              <a:t>Veggbekledning</a:t>
            </a:r>
            <a:endParaRPr lang="en-GB" dirty="0"/>
          </a:p>
          <a:p>
            <a:r>
              <a:rPr lang="en-GB" dirty="0"/>
              <a:t>Pilkington </a:t>
            </a:r>
            <a:r>
              <a:rPr lang="pl-PL" b="1" dirty="0" err="1"/>
              <a:t>SaniTise</a:t>
            </a:r>
            <a:r>
              <a:rPr lang="en-GB" b="1" dirty="0"/>
              <a:t>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DACDE1-6340-40D0-A7F7-506743F2C79D}"/>
              </a:ext>
            </a:extLst>
          </p:cNvPr>
          <p:cNvSpPr txBox="1"/>
          <p:nvPr/>
        </p:nvSpPr>
        <p:spPr>
          <a:xfrm>
            <a:off x="422025" y="4654921"/>
            <a:ext cx="39576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err="1"/>
              <a:t>Erstatter</a:t>
            </a:r>
            <a:r>
              <a:rPr lang="en-GB" dirty="0"/>
              <a:t> </a:t>
            </a:r>
            <a:r>
              <a:rPr lang="en-GB" dirty="0" err="1"/>
              <a:t>avskjermede</a:t>
            </a:r>
            <a:r>
              <a:rPr lang="en-GB" dirty="0"/>
              <a:t> </a:t>
            </a:r>
            <a:r>
              <a:rPr lang="en-GB" dirty="0" err="1"/>
              <a:t>gardiner</a:t>
            </a:r>
            <a:endParaRPr lang="en-GB" dirty="0"/>
          </a:p>
          <a:p>
            <a:r>
              <a:rPr lang="en-GB" dirty="0"/>
              <a:t>Pilkington </a:t>
            </a:r>
            <a:r>
              <a:rPr lang="pl-PL" b="1" dirty="0"/>
              <a:t>SaniTise</a:t>
            </a:r>
            <a:r>
              <a:rPr lang="en-GB" b="1" dirty="0"/>
              <a:t>™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5F170-ED29-485D-9A70-5D5A107AD24A}"/>
              </a:ext>
            </a:extLst>
          </p:cNvPr>
          <p:cNvSpPr txBox="1"/>
          <p:nvPr/>
        </p:nvSpPr>
        <p:spPr>
          <a:xfrm>
            <a:off x="7090588" y="2525440"/>
            <a:ext cx="195834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Vindu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innside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pl-PL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SaniTise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0FFBBA-7D78-4515-9841-28BC7A586730}"/>
              </a:ext>
            </a:extLst>
          </p:cNvPr>
          <p:cNvSpPr txBox="1"/>
          <p:nvPr/>
        </p:nvSpPr>
        <p:spPr>
          <a:xfrm>
            <a:off x="4914037" y="4669702"/>
            <a:ext cx="33946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err="1"/>
              <a:t>Bord</a:t>
            </a:r>
            <a:r>
              <a:rPr lang="en-GB" dirty="0"/>
              <a:t>, </a:t>
            </a:r>
            <a:r>
              <a:rPr lang="en-GB" dirty="0" err="1"/>
              <a:t>benker</a:t>
            </a:r>
            <a:r>
              <a:rPr lang="en-GB" dirty="0"/>
              <a:t> &amp; </a:t>
            </a:r>
            <a:r>
              <a:rPr lang="en-GB" dirty="0" err="1"/>
              <a:t>arbeidsflater</a:t>
            </a:r>
            <a:endParaRPr lang="en-GB" dirty="0"/>
          </a:p>
          <a:p>
            <a:r>
              <a:rPr lang="en-GB" dirty="0"/>
              <a:t>Pilkington </a:t>
            </a:r>
            <a:r>
              <a:rPr lang="pl-PL" b="1" dirty="0" err="1"/>
              <a:t>SaniTise</a:t>
            </a:r>
            <a:r>
              <a:rPr lang="en-GB" b="1" dirty="0"/>
              <a:t>™</a:t>
            </a:r>
            <a:r>
              <a:rPr lang="en-GB" dirty="0"/>
              <a:t> 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5B222B26-AEA0-42AB-9376-DC7034B20872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0D95AC62-DB80-4391-9FBA-784E5E47E842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23" name="Bilde 22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D66ED925-8DE8-4CA1-8136-DBC3B677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2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4" grpId="0"/>
      <p:bldP spid="19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360F89-8F12-4B25-AD60-69E841E7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855"/>
            <a:ext cx="7886700" cy="578211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Slik</a:t>
            </a:r>
            <a:r>
              <a:rPr lang="en-GB" dirty="0"/>
              <a:t> </a:t>
            </a:r>
            <a:r>
              <a:rPr lang="en-GB" dirty="0" err="1"/>
              <a:t>fungerer</a:t>
            </a:r>
            <a:r>
              <a:rPr lang="en-GB" dirty="0"/>
              <a:t> UV-C </a:t>
            </a:r>
            <a:r>
              <a:rPr lang="en-GB" dirty="0" err="1"/>
              <a:t>desinfisering</a:t>
            </a:r>
            <a:r>
              <a:rPr lang="en-GB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38D9A-EEA9-41EC-AB50-1593777F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010" y="6393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5108A-D725-4595-883E-5E16FD616A5C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75B463-1E82-4197-8460-4877EB134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2116" y="1206253"/>
            <a:ext cx="5078084" cy="399184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 err="1"/>
              <a:t>Når</a:t>
            </a:r>
            <a:r>
              <a:rPr lang="en-GB" sz="2000" dirty="0"/>
              <a:t> virus og bakterier </a:t>
            </a:r>
            <a:r>
              <a:rPr lang="en-GB" sz="2000" dirty="0" err="1"/>
              <a:t>utsettes</a:t>
            </a:r>
            <a:r>
              <a:rPr lang="en-GB" sz="2000" dirty="0"/>
              <a:t> for UV-C </a:t>
            </a:r>
            <a:r>
              <a:rPr lang="en-GB" sz="2000" dirty="0" err="1"/>
              <a:t>lys</a:t>
            </a:r>
            <a:r>
              <a:rPr lang="en-GB" sz="2000" dirty="0"/>
              <a:t>, </a:t>
            </a:r>
            <a:r>
              <a:rPr lang="en-GB" sz="2000" dirty="0" err="1"/>
              <a:t>ødelegger</a:t>
            </a:r>
            <a:r>
              <a:rPr lang="en-GB" sz="2000" dirty="0"/>
              <a:t> </a:t>
            </a:r>
            <a:r>
              <a:rPr lang="en-GB" sz="2000" dirty="0" err="1"/>
              <a:t>lyset</a:t>
            </a:r>
            <a:r>
              <a:rPr lang="en-GB" sz="2000" dirty="0"/>
              <a:t> </a:t>
            </a:r>
            <a:r>
              <a:rPr lang="en-GB" sz="2000" dirty="0" err="1"/>
              <a:t>virusets</a:t>
            </a:r>
            <a:r>
              <a:rPr lang="en-GB" sz="2000" dirty="0"/>
              <a:t> </a:t>
            </a:r>
            <a:r>
              <a:rPr lang="en-GB" sz="2000" dirty="0" err="1"/>
              <a:t>ytre</a:t>
            </a:r>
            <a:r>
              <a:rPr lang="en-GB" sz="2000" dirty="0"/>
              <a:t> </a:t>
            </a:r>
            <a:r>
              <a:rPr lang="en-GB" sz="2000" dirty="0" err="1"/>
              <a:t>struktur</a:t>
            </a:r>
            <a:r>
              <a:rPr lang="en-GB" sz="2000" dirty="0"/>
              <a:t> og DNA og </a:t>
            </a:r>
            <a:r>
              <a:rPr lang="en-GB" sz="2000" dirty="0" err="1"/>
              <a:t>forhinder</a:t>
            </a:r>
            <a:r>
              <a:rPr lang="en-GB" sz="2000" dirty="0"/>
              <a:t> </a:t>
            </a:r>
            <a:r>
              <a:rPr lang="en-GB" sz="2000" dirty="0" err="1"/>
              <a:t>formering</a:t>
            </a:r>
            <a:r>
              <a:rPr lang="en-GB" sz="20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UV-C </a:t>
            </a:r>
            <a:r>
              <a:rPr lang="en-GB" sz="2000" dirty="0" err="1"/>
              <a:t>desinfisering</a:t>
            </a:r>
            <a:r>
              <a:rPr lang="en-GB" sz="2000" dirty="0"/>
              <a:t> </a:t>
            </a:r>
            <a:r>
              <a:rPr lang="en-GB" sz="2000" dirty="0" err="1"/>
              <a:t>ertatter</a:t>
            </a:r>
            <a:r>
              <a:rPr lang="en-GB" sz="2000" dirty="0"/>
              <a:t> </a:t>
            </a:r>
            <a:r>
              <a:rPr lang="en-GB" sz="2000" dirty="0" err="1"/>
              <a:t>ikke</a:t>
            </a:r>
            <a:r>
              <a:rPr lang="en-GB" sz="2000" dirty="0"/>
              <a:t> </a:t>
            </a:r>
            <a:r>
              <a:rPr lang="en-GB" sz="2000" dirty="0" err="1"/>
              <a:t>vanlig</a:t>
            </a:r>
            <a:r>
              <a:rPr lang="en-GB" sz="2000" dirty="0"/>
              <a:t> </a:t>
            </a:r>
            <a:r>
              <a:rPr lang="en-GB" sz="2000" dirty="0" err="1"/>
              <a:t>rengjøring</a:t>
            </a:r>
            <a:r>
              <a:rPr lang="en-GB" sz="2000" dirty="0"/>
              <a:t> men er bra å </a:t>
            </a:r>
            <a:r>
              <a:rPr lang="en-GB" sz="2000" dirty="0" err="1"/>
              <a:t>benytte</a:t>
            </a:r>
            <a:r>
              <a:rPr lang="en-GB" sz="2000" dirty="0"/>
              <a:t> </a:t>
            </a:r>
            <a:r>
              <a:rPr lang="en-GB" sz="2000" dirty="0" err="1"/>
              <a:t>som</a:t>
            </a:r>
            <a:r>
              <a:rPr lang="en-GB" sz="2000" dirty="0"/>
              <a:t> et  </a:t>
            </a:r>
            <a:r>
              <a:rPr lang="en-GB" sz="2000" dirty="0" err="1"/>
              <a:t>tillegg</a:t>
            </a:r>
            <a:r>
              <a:rPr lang="en-GB" sz="2000" dirty="0"/>
              <a:t>.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 err="1"/>
              <a:t>Bruksområder</a:t>
            </a:r>
            <a:r>
              <a:rPr lang="en-GB" sz="2000" dirty="0"/>
              <a:t> er f. </a:t>
            </a:r>
            <a:r>
              <a:rPr lang="en-GB" sz="2000" dirty="0" err="1"/>
              <a:t>eks</a:t>
            </a:r>
            <a:r>
              <a:rPr lang="en-GB" sz="2000" dirty="0"/>
              <a:t>. </a:t>
            </a:r>
            <a:r>
              <a:rPr lang="en-GB" sz="2000" dirty="0" err="1"/>
              <a:t>Sykehus</a:t>
            </a:r>
            <a:r>
              <a:rPr lang="en-GB" sz="2000" dirty="0"/>
              <a:t>, </a:t>
            </a:r>
            <a:r>
              <a:rPr lang="en-GB" sz="2000" dirty="0" err="1"/>
              <a:t>felleslokaler</a:t>
            </a:r>
            <a:r>
              <a:rPr lang="en-GB" sz="2000" dirty="0"/>
              <a:t> og </a:t>
            </a:r>
            <a:r>
              <a:rPr lang="en-GB" sz="2000" dirty="0" err="1"/>
              <a:t>offentlig</a:t>
            </a:r>
            <a:r>
              <a:rPr lang="en-GB" sz="2000" dirty="0"/>
              <a:t> transport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UV-C </a:t>
            </a:r>
            <a:r>
              <a:rPr lang="en-GB" sz="2000" dirty="0" err="1"/>
              <a:t>stråler</a:t>
            </a:r>
            <a:r>
              <a:rPr lang="en-GB" sz="2000" dirty="0"/>
              <a:t> er </a:t>
            </a:r>
            <a:r>
              <a:rPr lang="en-GB" sz="2000" dirty="0" err="1"/>
              <a:t>skadelig</a:t>
            </a:r>
            <a:r>
              <a:rPr lang="en-GB" sz="2000" dirty="0"/>
              <a:t> for </a:t>
            </a:r>
            <a:r>
              <a:rPr lang="en-GB" sz="2000" dirty="0" err="1"/>
              <a:t>mennesker</a:t>
            </a:r>
            <a:r>
              <a:rPr lang="en-GB" sz="2000" dirty="0"/>
              <a:t>, </a:t>
            </a:r>
            <a:r>
              <a:rPr lang="en-GB" sz="2000" dirty="0" err="1"/>
              <a:t>så</a:t>
            </a:r>
            <a:r>
              <a:rPr lang="en-GB" sz="2000" dirty="0"/>
              <a:t> </a:t>
            </a:r>
            <a:r>
              <a:rPr lang="en-GB" sz="2000" dirty="0" err="1"/>
              <a:t>lokalene</a:t>
            </a:r>
            <a:r>
              <a:rPr lang="en-GB" sz="2000" dirty="0"/>
              <a:t> </a:t>
            </a:r>
            <a:r>
              <a:rPr lang="en-GB" sz="2000" dirty="0" err="1"/>
              <a:t>må</a:t>
            </a:r>
            <a:r>
              <a:rPr lang="en-GB" sz="2000" dirty="0"/>
              <a:t> </a:t>
            </a:r>
            <a:r>
              <a:rPr lang="en-GB" sz="2000" dirty="0" err="1"/>
              <a:t>være</a:t>
            </a:r>
            <a:r>
              <a:rPr lang="en-GB" sz="2000" dirty="0"/>
              <a:t> tome </a:t>
            </a:r>
            <a:r>
              <a:rPr lang="en-GB" sz="2000" dirty="0" err="1"/>
              <a:t>når</a:t>
            </a:r>
            <a:r>
              <a:rPr lang="en-GB" sz="2000" dirty="0"/>
              <a:t> </a:t>
            </a:r>
            <a:r>
              <a:rPr lang="en-GB" sz="2000" dirty="0" err="1"/>
              <a:t>desinfiseringen</a:t>
            </a:r>
            <a:r>
              <a:rPr lang="en-GB" sz="2000" dirty="0"/>
              <a:t> </a:t>
            </a:r>
            <a:r>
              <a:rPr lang="en-GB" sz="2000" dirty="0" err="1"/>
              <a:t>gjennomføres</a:t>
            </a:r>
            <a:r>
              <a:rPr lang="en-GB" sz="2000" dirty="0"/>
              <a:t>.</a:t>
            </a:r>
          </a:p>
        </p:txBody>
      </p:sp>
      <p:pic>
        <p:nvPicPr>
          <p:cNvPr id="2050" name="Picture 3" descr="https://ars.els-cdn.com/content/image/1-s2.0-S147789391500174X-gr3_lrg.jpg">
            <a:extLst>
              <a:ext uri="{FF2B5EF4-FFF2-40B4-BE49-F238E27FC236}">
                <a16:creationId xmlns:a16="http://schemas.microsoft.com/office/drawing/2014/main" id="{48996193-60D0-4805-964E-EA0286FE0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4" y="1986239"/>
            <a:ext cx="2836343" cy="306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69EB9-AE95-4EC3-9765-72C743CD0EF3}"/>
              </a:ext>
            </a:extLst>
          </p:cNvPr>
          <p:cNvSpPr txBox="1"/>
          <p:nvPr/>
        </p:nvSpPr>
        <p:spPr>
          <a:xfrm>
            <a:off x="628650" y="4990353"/>
            <a:ext cx="121773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Science Direct</a:t>
            </a:r>
            <a:endParaRPr lang="en-GB" sz="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8183F24-6539-41AB-8EB0-C3BAC2EF7F83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534E49F8-3AE3-4E90-AFAF-093F1765481B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9" name="Bilde 8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011D76E9-47E8-46F2-9606-8B6577E1A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2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5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ABFBD94-DB35-4648-8E71-61152EEDD3BC}"/>
              </a:ext>
            </a:extLst>
          </p:cNvPr>
          <p:cNvSpPr txBox="1"/>
          <p:nvPr/>
        </p:nvSpPr>
        <p:spPr>
          <a:xfrm>
            <a:off x="913581" y="2514655"/>
            <a:ext cx="779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483272-80E6-4223-9DB1-CCD6EAB32363}"/>
              </a:ext>
            </a:extLst>
          </p:cNvPr>
          <p:cNvSpPr txBox="1"/>
          <p:nvPr/>
        </p:nvSpPr>
        <p:spPr>
          <a:xfrm>
            <a:off x="637880" y="1372067"/>
            <a:ext cx="78682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60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Ved  begynnelsen av 2021 er vi 37 medlemsbedrifter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171450">
              <a:buClr>
                <a:schemeClr val="dk1"/>
              </a:buClr>
              <a:buSzPts val="1800"/>
            </a:pPr>
            <a:endParaRPr lang="nb-NO" sz="1600" u="sng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lvl="0"/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Følgende medlem er ny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Follo Lås og Glass-service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Underavdelinger: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Thermoglass AS, avd. Kirkenes, Riis Dør og Vindu, avd. Stjørdal, </a:t>
            </a:r>
            <a:br>
              <a:rPr lang="nb-NO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Ølen Glass service , Drammen Glassmesterverksted avd.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Vøyenega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b-NO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lvl="0"/>
            <a:endParaRPr lang="nb-NO" dirty="0"/>
          </a:p>
        </p:txBody>
      </p:sp>
      <p:sp>
        <p:nvSpPr>
          <p:cNvPr id="14" name="Google Shape;167;p21">
            <a:extLst>
              <a:ext uri="{FF2B5EF4-FFF2-40B4-BE49-F238E27FC236}">
                <a16:creationId xmlns:a16="http://schemas.microsoft.com/office/drawing/2014/main" id="{5D19C8DA-0A77-4993-82F0-D83FA76F2A58}"/>
              </a:ext>
            </a:extLst>
          </p:cNvPr>
          <p:cNvSpPr txBox="1"/>
          <p:nvPr/>
        </p:nvSpPr>
        <p:spPr>
          <a:xfrm>
            <a:off x="615913" y="3562958"/>
            <a:ext cx="8392122" cy="192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>
                <a:latin typeface="Tahoma"/>
                <a:ea typeface="Tahoma"/>
                <a:cs typeface="Tahoma"/>
                <a:sym typeface="Tahoma"/>
              </a:rPr>
              <a:t>Kjedekontoret, i samarbeid med salg, fortsetter arbeidet med å få inn nye medlemmer i kjeden. Styrende prinsipper er regioner hvor vi ikke har dekning. </a:t>
            </a:r>
            <a:br>
              <a:rPr lang="nb-NO" sz="1600" dirty="0">
                <a:latin typeface="Tahoma"/>
                <a:ea typeface="Tahoma"/>
                <a:cs typeface="Tahoma"/>
                <a:sym typeface="Tahoma"/>
              </a:rPr>
            </a:br>
            <a:r>
              <a:rPr lang="nb-NO" sz="1600" dirty="0">
                <a:latin typeface="Tahoma"/>
                <a:ea typeface="Tahoma"/>
                <a:cs typeface="Tahoma"/>
                <a:sym typeface="Tahoma"/>
              </a:rPr>
              <a:t>Dette er svært viktig for å opprettholde service til forsikringsselskapene </a:t>
            </a:r>
            <a:br>
              <a:rPr lang="nb-NO" sz="1600" dirty="0">
                <a:latin typeface="Tahoma"/>
                <a:ea typeface="Tahoma"/>
                <a:cs typeface="Tahoma"/>
                <a:sym typeface="Tahoma"/>
              </a:rPr>
            </a:br>
            <a:r>
              <a:rPr lang="nb-NO" sz="1600" dirty="0">
                <a:latin typeface="Tahoma"/>
                <a:ea typeface="Tahoma"/>
                <a:cs typeface="Tahoma"/>
                <a:sym typeface="Tahoma"/>
              </a:rPr>
              <a:t>og dekke deres krav til automatisering.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sz="16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>
                <a:latin typeface="Tahoma"/>
                <a:ea typeface="Tahoma"/>
                <a:cs typeface="Tahoma"/>
                <a:sym typeface="Tahoma"/>
              </a:rPr>
              <a:t>Områder hvor vi har dekning men hvor volumet er større enn det medlemmene klarer å serve i forhold til kvalitet kan også være aktuelle i forhold til nye medlemmer.  </a:t>
            </a:r>
            <a:endParaRPr sz="16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C016C7E2-C575-4AC9-AD02-C18ED0062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616D6A68-ABAD-4384-B203-670565E1A5A4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34C7BE75-B5E5-4413-B96C-3819DFA02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DC0AEA82-EE8F-4233-8262-AF7B33FCEF1A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5621B7E-E3D1-47EB-8691-46B90AF43D32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Medlemsmassen</a:t>
            </a:r>
          </a:p>
        </p:txBody>
      </p:sp>
    </p:spTree>
    <p:extLst>
      <p:ext uri="{BB962C8B-B14F-4D97-AF65-F5344CB8AC3E}">
        <p14:creationId xmlns:p14="http://schemas.microsoft.com/office/powerpoint/2010/main" val="256705277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/>
              <a:t>Pilkington </a:t>
            </a:r>
            <a:r>
              <a:rPr lang="pl-PL" altLang="de-DE" b="1" dirty="0"/>
              <a:t>OptiShower</a:t>
            </a:r>
            <a:r>
              <a:rPr lang="de-DE" altLang="de-DE" b="1" dirty="0"/>
              <a:t>™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Korrosjonsbestandig</a:t>
            </a:r>
            <a:r>
              <a:rPr lang="en-GB" dirty="0"/>
              <a:t> glass</a:t>
            </a:r>
            <a:endParaRPr lang="ja-JP" alt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F76B146-0734-406B-9718-680CA659A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z="1000" smtClean="0"/>
              <a:pPr/>
              <a:t>50</a:t>
            </a:fld>
            <a:endParaRPr lang="ja-JP" altLang="en-US" sz="1000" dirty="0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2FB74425-CB80-4FB0-9165-BA525171D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4" y="414057"/>
            <a:ext cx="1433276" cy="30192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3E0BA37-B589-468A-87F2-332346318E85}"/>
              </a:ext>
            </a:extLst>
          </p:cNvPr>
          <p:cNvSpPr/>
          <p:nvPr/>
        </p:nvSpPr>
        <p:spPr>
          <a:xfrm>
            <a:off x="461639" y="310718"/>
            <a:ext cx="2388093" cy="730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BB6A2D33-F5D1-440D-8DF8-FCC68959292C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C7F5E22E-C8B3-408C-BBEE-93D99F1B5977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1" name="Bilde 10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45B05362-65C7-482E-AA02-F268100F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371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F76B146-0734-406B-9718-680CA659A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17744B9-A95B-4005-9DA4-CD67A20F1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06" y="5942872"/>
            <a:ext cx="8866095" cy="500420"/>
          </a:xfrm>
          <a:prstGeom prst="rect">
            <a:avLst/>
          </a:prstGeom>
          <a:solidFill>
            <a:srgbClr val="75566B">
              <a:alpha val="78000"/>
            </a:srgbClr>
          </a:solidFill>
          <a:ln>
            <a:solidFill>
              <a:srgbClr val="75566B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Anti-corrosion</a:t>
            </a:r>
            <a:r>
              <a:rPr lang="pl-PL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</a:t>
            </a:r>
            <a:endParaRPr lang="en-GB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C0C12D-2EDB-4FDF-98D0-A1856DBDD762}"/>
              </a:ext>
            </a:extLst>
          </p:cNvPr>
          <p:cNvSpPr/>
          <p:nvPr/>
        </p:nvSpPr>
        <p:spPr>
          <a:xfrm>
            <a:off x="1506070" y="1303011"/>
            <a:ext cx="7496959" cy="4120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DB818A4-B481-47E7-8BD4-7C543CE7FC03}"/>
              </a:ext>
            </a:extLst>
          </p:cNvPr>
          <p:cNvSpPr/>
          <p:nvPr/>
        </p:nvSpPr>
        <p:spPr>
          <a:xfrm>
            <a:off x="387615" y="877991"/>
            <a:ext cx="1883926" cy="1614747"/>
          </a:xfrm>
          <a:prstGeom prst="flowChartAlternateProcess">
            <a:avLst/>
          </a:prstGeom>
          <a:blipFill>
            <a:blip r:embed="rId3"/>
            <a:srcRect/>
            <a:stretch>
              <a:fillRect l="-14000" r="-14000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342D225-21AC-4EC6-9705-F60FAC176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416" y="1857422"/>
            <a:ext cx="6363969" cy="313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 som over lang tid utsettes for vann, varme og fuktighet</a:t>
            </a:r>
          </a:p>
          <a:p>
            <a:r>
              <a:rPr lang="nb-NO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korroderer med tiden og mister gradvis sin klarhet og glans; Pilkington </a:t>
            </a:r>
            <a:r>
              <a:rPr lang="nb-NO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OptiShower</a:t>
            </a:r>
            <a:r>
              <a:rPr lang="nb-N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 </a:t>
            </a:r>
            <a:r>
              <a:rPr lang="nb-NO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forhindrer oksidasjon av glassoverflaten og sørger for at du har langvarig glede av et klart og gjennomsiktig dusjglass.</a:t>
            </a:r>
            <a:br>
              <a:rPr lang="pl-PL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en-GB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</a:t>
            </a:r>
            <a:r>
              <a:rPr lang="pl-PL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4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hower</a:t>
            </a:r>
            <a:r>
              <a:rPr lang="en-GB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 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ett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pyrolytiskt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on-line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belagt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glass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forhindrer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korrosion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fås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GB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Pilkington </a:t>
            </a:r>
            <a:r>
              <a:rPr lang="en-GB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Optiwhite™</a:t>
            </a:r>
          </a:p>
          <a:p>
            <a:pPr>
              <a:spcBef>
                <a:spcPct val="20000"/>
              </a:spcBef>
              <a:defRPr/>
            </a:pPr>
            <a:endParaRPr lang="en-GB" sz="28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CC66B03-01AA-44DB-97A1-96164E2A33DD}"/>
              </a:ext>
            </a:extLst>
          </p:cNvPr>
          <p:cNvSpPr/>
          <p:nvPr/>
        </p:nvSpPr>
        <p:spPr>
          <a:xfrm>
            <a:off x="523783" y="307431"/>
            <a:ext cx="1642368" cy="36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A5F69B0-1CDB-4540-A4C2-C16130FBE505}"/>
              </a:ext>
            </a:extLst>
          </p:cNvPr>
          <p:cNvSpPr txBox="1">
            <a:spLocks/>
          </p:cNvSpPr>
          <p:nvPr/>
        </p:nvSpPr>
        <p:spPr>
          <a:xfrm>
            <a:off x="985596" y="206400"/>
            <a:ext cx="6748402" cy="621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pPr algn="l"/>
            <a:r>
              <a:rPr lang="en-GB" sz="3200" dirty="0"/>
              <a:t>Pilkington </a:t>
            </a:r>
            <a:r>
              <a:rPr lang="pl-PL" sz="3200" b="1" dirty="0"/>
              <a:t>OptiShower</a:t>
            </a:r>
            <a:r>
              <a:rPr lang="en-GB" sz="3200" b="1" dirty="0"/>
              <a:t>™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61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C5D838-21A4-4C1B-A1A9-097D0E7318F1}"/>
              </a:ext>
            </a:extLst>
          </p:cNvPr>
          <p:cNvSpPr/>
          <p:nvPr/>
        </p:nvSpPr>
        <p:spPr>
          <a:xfrm>
            <a:off x="685894" y="4419600"/>
            <a:ext cx="7772211" cy="190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B8F71A-DF44-4F62-BF25-D8A4A4DD4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86999E-8230-438E-BF1E-49113A619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75" y="280988"/>
            <a:ext cx="6456363" cy="522287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de-DE" sz="3200" dirty="0"/>
              <a:t>Test av Glasset</a:t>
            </a:r>
            <a:endParaRPr lang="en-US" altLang="de-DE" sz="3200" dirty="0"/>
          </a:p>
        </p:txBody>
      </p:sp>
      <p:pic>
        <p:nvPicPr>
          <p:cNvPr id="1026" name="Picture 2" descr="https://www.pilkington.com/en/global/products/product-categories/special-applications/~/media/E93C4080536B4D89BBFD4F0A1F59DDC3.ashx">
            <a:extLst>
              <a:ext uri="{FF2B5EF4-FFF2-40B4-BE49-F238E27FC236}">
                <a16:creationId xmlns:a16="http://schemas.microsoft.com/office/drawing/2014/main" id="{F77F8553-F30C-4CB7-9F37-D5A9E13D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6" y="1087437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558CD5-ABB2-4D3E-92AB-A9739FA1889C}"/>
              </a:ext>
            </a:extLst>
          </p:cNvPr>
          <p:cNvSpPr/>
          <p:nvPr/>
        </p:nvSpPr>
        <p:spPr>
          <a:xfrm>
            <a:off x="968375" y="4566595"/>
            <a:ext cx="7232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Aldringstester ved høy fuktighet og høye temperaturer viser at</a:t>
            </a:r>
          </a:p>
          <a:p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sv-S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OptiShower™ </a:t>
            </a:r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reduserer</a:t>
            </a:r>
            <a:r>
              <a:rPr lang="sv-S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korrosionsprosessen och begrenser </a:t>
            </a:r>
          </a:p>
          <a:p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kalkavlagringene sammenlignet med ubelagt glas. </a:t>
            </a:r>
            <a:endParaRPr lang="pl-P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50ºC - 95% Relative Humidity - 1,900 hours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47AA1-45EB-4290-B902-87EDF12DFBAD}"/>
              </a:ext>
            </a:extLst>
          </p:cNvPr>
          <p:cNvSpPr txBox="1"/>
          <p:nvPr/>
        </p:nvSpPr>
        <p:spPr>
          <a:xfrm>
            <a:off x="2310606" y="122872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pl-PL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Optifloat</a:t>
            </a:r>
            <a:r>
              <a:rPr lang="en-GB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  <a:r>
              <a:rPr lang="pl-PL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Pilkington </a:t>
            </a:r>
            <a:r>
              <a:rPr lang="pl-PL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OptiShower</a:t>
            </a:r>
            <a:r>
              <a:rPr lang="en-GB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  <a:endParaRPr lang="en-GB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60776FF-D852-4FD3-965E-4235A7F2F8EB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73BD8E15-4885-4F68-9D02-AB2A57154D56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1" name="Bilde 10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EDB36BAE-5686-4292-9AC8-9AB71303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9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Bilde 14" descr="Et bilde som inneholder innendørs, baderom, vegg, vask&#10;&#10;Automatisk generert beskrivelse">
            <a:extLst>
              <a:ext uri="{FF2B5EF4-FFF2-40B4-BE49-F238E27FC236}">
                <a16:creationId xmlns:a16="http://schemas.microsoft.com/office/drawing/2014/main" id="{63869F0F-F677-49DF-904B-B5A148A0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8594" b="-4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10" name="Bilde 9" descr="Et bilde som inneholder innendørs, baderom, toalett, vegg&#10;&#10;Automatisk generert beskrivelse">
            <a:extLst>
              <a:ext uri="{FF2B5EF4-FFF2-40B4-BE49-F238E27FC236}">
                <a16:creationId xmlns:a16="http://schemas.microsoft.com/office/drawing/2014/main" id="{CA972066-A219-47B6-AE34-7C2731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r="-4" b="-4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Bilde 4" descr="Et bilde som inneholder innendørs, tak, baderom&#10;&#10;Automatisk generert beskrivelse">
            <a:extLst>
              <a:ext uri="{FF2B5EF4-FFF2-40B4-BE49-F238E27FC236}">
                <a16:creationId xmlns:a16="http://schemas.microsoft.com/office/drawing/2014/main" id="{63657767-AF48-4E75-8359-72D5F7F78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13620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" name="Bilde 2" descr="Et bilde som inneholder baderom, innendørs, vegg, gulv&#10;&#10;Automatisk generert beskrivelse">
            <a:extLst>
              <a:ext uri="{FF2B5EF4-FFF2-40B4-BE49-F238E27FC236}">
                <a16:creationId xmlns:a16="http://schemas.microsoft.com/office/drawing/2014/main" id="{DFFA795E-8F95-4717-AFBC-83368F560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6" b="7199"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D5B3048-1665-4496-AB1A-8C098AA778C8}"/>
              </a:ext>
            </a:extLst>
          </p:cNvPr>
          <p:cNvSpPr txBox="1"/>
          <p:nvPr/>
        </p:nvSpPr>
        <p:spPr>
          <a:xfrm>
            <a:off x="4354429" y="3877248"/>
            <a:ext cx="4876457" cy="147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Baderom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badstu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og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dusj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soner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 Pilkington </a:t>
            </a:r>
            <a:r>
              <a:rPr lang="pl-PL" alt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OptiShower</a:t>
            </a:r>
            <a:r>
              <a:rPr lang="de-DE" alt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  <a:endParaRPr lang="en-US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EF2AFA4-2541-420F-B618-05C266338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32332" y="6356350"/>
            <a:ext cx="6830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921AB9-5F11-43C5-B957-02FF2E1FCA22}" type="slidenum">
              <a:rPr lang="en-US" altLang="ja-JP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53</a:t>
            </a:fld>
            <a:endParaRPr lang="en-US" altLang="ja-JP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6682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Bilde 2" descr="Et bilde som inneholder innendørs, vegg, kjøkken, disk&#10;&#10;Automatisk generert beskrivelse">
            <a:extLst>
              <a:ext uri="{FF2B5EF4-FFF2-40B4-BE49-F238E27FC236}">
                <a16:creationId xmlns:a16="http://schemas.microsoft.com/office/drawing/2014/main" id="{F5466752-38C1-4BBB-8BAA-EB265BBD8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4" b="-3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FC0D6768-2E27-423D-B734-D33CEF14B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3700" b="-4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3" name="Bilde 12" descr="Et bilde som inneholder innendørs, gulv, kjøkken, rød&#10;&#10;Automatisk generert beskrivelse">
            <a:extLst>
              <a:ext uri="{FF2B5EF4-FFF2-40B4-BE49-F238E27FC236}">
                <a16:creationId xmlns:a16="http://schemas.microsoft.com/office/drawing/2014/main" id="{0AD70520-92FB-4A0A-A575-2B39CE20E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14773" b="-1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Bilde 6" descr="Et bilde som inneholder kabinett, innendørs, hvit, husholdningsapparat&#10;&#10;Automatisk generert beskrivelse">
            <a:extLst>
              <a:ext uri="{FF2B5EF4-FFF2-40B4-BE49-F238E27FC236}">
                <a16:creationId xmlns:a16="http://schemas.microsoft.com/office/drawing/2014/main" id="{5296C7DE-1895-427F-B238-D61F7E423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6"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D66F7-0C5C-4C32-9C6B-E0AD222AC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0667" y="3877248"/>
            <a:ext cx="4555946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de-DE" sz="2400" kern="1200" dirty="0" err="1">
                <a:solidFill>
                  <a:schemeClr val="tx1"/>
                </a:solidFill>
                <a:ea typeface="Tahoma" panose="020B0604030504040204" pitchFamily="34" charset="0"/>
              </a:rPr>
              <a:t>Kjøkken</a:t>
            </a:r>
            <a:r>
              <a:rPr lang="en-US" altLang="de-DE" sz="2400" kern="1200" dirty="0">
                <a:solidFill>
                  <a:schemeClr val="tx1"/>
                </a:solidFill>
                <a:ea typeface="Tahoma" panose="020B0604030504040204" pitchFamily="34" charset="0"/>
              </a:rPr>
              <a:t> </a:t>
            </a:r>
            <a:r>
              <a:rPr lang="en-US" altLang="de-DE" sz="2400" kern="1200" dirty="0" err="1">
                <a:solidFill>
                  <a:schemeClr val="tx1"/>
                </a:solidFill>
                <a:ea typeface="Tahoma" panose="020B0604030504040204" pitchFamily="34" charset="0"/>
              </a:rPr>
              <a:t>ideer</a:t>
            </a:r>
            <a:r>
              <a:rPr lang="en-US" altLang="de-DE" sz="2400" kern="1200" dirty="0">
                <a:solidFill>
                  <a:schemeClr val="tx1"/>
                </a:solidFill>
                <a:ea typeface="Tahoma" panose="020B0604030504040204" pitchFamily="34" charset="0"/>
              </a:rPr>
              <a:t> med </a:t>
            </a:r>
            <a:br>
              <a:rPr lang="en-US" altLang="de-DE" sz="2400" kern="1200" dirty="0">
                <a:solidFill>
                  <a:schemeClr val="tx1"/>
                </a:solidFill>
                <a:ea typeface="Tahoma" panose="020B0604030504040204" pitchFamily="34" charset="0"/>
              </a:rPr>
            </a:br>
            <a:r>
              <a:rPr lang="en-US" altLang="de-DE" sz="2400" kern="1200" dirty="0">
                <a:solidFill>
                  <a:schemeClr val="tx1"/>
                </a:solidFill>
                <a:ea typeface="Tahoma" panose="020B0604030504040204" pitchFamily="34" charset="0"/>
              </a:rPr>
              <a:t>Pilkington </a:t>
            </a:r>
            <a:r>
              <a:rPr lang="pl-PL" altLang="de-DE" sz="2400" b="1" dirty="0">
                <a:ea typeface="Tahoma" panose="020B0604030504040204" pitchFamily="34" charset="0"/>
              </a:rPr>
              <a:t>OptiShower</a:t>
            </a:r>
            <a:r>
              <a:rPr lang="de-DE" altLang="de-DE" sz="2400" b="1" dirty="0">
                <a:ea typeface="Tahoma" panose="020B0604030504040204" pitchFamily="34" charset="0"/>
              </a:rPr>
              <a:t>™</a:t>
            </a:r>
            <a:endParaRPr lang="en-US" altLang="de-DE" sz="2400" kern="1200" dirty="0">
              <a:solidFill>
                <a:schemeClr val="tx1"/>
              </a:solidFill>
              <a:ea typeface="Tahoma" panose="020B0604030504040204" pitchFamily="34" charset="0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EF2AFA4-2541-420F-B618-05C266338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32332" y="6356350"/>
            <a:ext cx="6830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921AB9-5F11-43C5-B957-02FF2E1FCA22}" type="slidenum">
              <a:rPr lang="en-US" altLang="ja-JP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54</a:t>
            </a:fld>
            <a:endParaRPr lang="en-US" altLang="ja-JP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11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1555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55"/>
            <a:ext cx="9144000" cy="685800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6243503-EA1E-4421-97F7-276DBD2FAA2D}"/>
              </a:ext>
            </a:extLst>
          </p:cNvPr>
          <p:cNvSpPr txBox="1"/>
          <p:nvPr/>
        </p:nvSpPr>
        <p:spPr>
          <a:xfrm>
            <a:off x="4637999" y="4162522"/>
            <a:ext cx="4129361" cy="694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Glassfakta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F8117FF-F4F5-4541-BF10-2DE7C6FB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40" y="73604"/>
            <a:ext cx="2507962" cy="35828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159F54A-C28D-4FD1-BE45-53321C99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34" y="273377"/>
            <a:ext cx="2349842" cy="3275042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F4721651-285A-4848-A07C-E34FEDD06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0" y="5221071"/>
            <a:ext cx="2801583" cy="532301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EF2AFA4-2541-420F-B618-05C266338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1551" y="6356350"/>
            <a:ext cx="673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921AB9-5F11-43C5-B957-02FF2E1FCA22}" type="slidenum">
              <a:rPr lang="en-US" altLang="ja-JP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55</a:t>
            </a:fld>
            <a:endParaRPr lang="en-US" altLang="ja-JP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C914047-7194-4FE5-876F-DEB2A6A4D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189" y="188536"/>
            <a:ext cx="2219218" cy="33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2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1BC90E-D43B-492D-91A8-C1A3D96FE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B5A6D8-32FE-497C-A47E-DC6015966EF3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56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27A93374-4F86-445A-BD05-6FAF4C1E28D8}"/>
              </a:ext>
            </a:extLst>
          </p:cNvPr>
          <p:cNvSpPr txBox="1">
            <a:spLocks/>
          </p:cNvSpPr>
          <p:nvPr/>
        </p:nvSpPr>
        <p:spPr bwMode="auto">
          <a:xfrm>
            <a:off x="358219" y="188913"/>
            <a:ext cx="867645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sv-SE" sz="32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www.pilkington.no</a:t>
            </a:r>
            <a:endParaRPr lang="sv-SE" sz="3200" kern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77C2956-3DC3-46CF-ABED-8021E1C92566}"/>
              </a:ext>
            </a:extLst>
          </p:cNvPr>
          <p:cNvSpPr txBox="1"/>
          <p:nvPr/>
        </p:nvSpPr>
        <p:spPr>
          <a:xfrm>
            <a:off x="2374900" y="773113"/>
            <a:ext cx="57975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sv-SE" dirty="0">
              <a:latin typeface="+mn-lt"/>
            </a:endParaRP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F03E7D42-F4FA-4AC9-9388-455B540B8054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749155A8-9711-4B7A-80CB-F2C550253EC7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9" name="Bilde 8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0CC03E69-7272-4A3F-AC16-1F53CB2FF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  <p:pic>
        <p:nvPicPr>
          <p:cNvPr id="2" name="Bilde 1">
            <a:extLst>
              <a:ext uri="{FF2B5EF4-FFF2-40B4-BE49-F238E27FC236}">
                <a16:creationId xmlns:a16="http://schemas.microsoft.com/office/drawing/2014/main" id="{1DC1ECEF-9537-4AF4-B6A9-BB99F7F37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00" y="957779"/>
            <a:ext cx="4891642" cy="513296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2651D95-AC79-467C-863C-CF62F8C6AE07}"/>
              </a:ext>
            </a:extLst>
          </p:cNvPr>
          <p:cNvSpPr/>
          <p:nvPr/>
        </p:nvSpPr>
        <p:spPr>
          <a:xfrm>
            <a:off x="877888" y="896938"/>
            <a:ext cx="7380287" cy="90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B28A195-A828-4A97-957F-31BEEDD49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0ECA96-D86C-4E6B-BEE1-7AD05903DC5E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57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54F1FC3-A50A-405C-BB56-2108CD35ECC0}"/>
              </a:ext>
            </a:extLst>
          </p:cNvPr>
          <p:cNvSpPr txBox="1">
            <a:spLocks/>
          </p:cNvSpPr>
          <p:nvPr/>
        </p:nvSpPr>
        <p:spPr bwMode="auto">
          <a:xfrm>
            <a:off x="885825" y="161314"/>
            <a:ext cx="6829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EA0"/>
                </a:solidFill>
                <a:latin typeface="Tahoma" pitchFamily="34" charset="0"/>
              </a:defRPr>
            </a:lvl9pPr>
          </a:lstStyle>
          <a:p>
            <a:pPr algn="ctr"/>
            <a:r>
              <a:rPr lang="sv-SE" altLang="sv-SE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Spectrum on-line nå også som en app på mobilen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2A54865-6460-4C4F-8661-2DBBF24C31B1}"/>
              </a:ext>
            </a:extLst>
          </p:cNvPr>
          <p:cNvSpPr/>
          <p:nvPr/>
        </p:nvSpPr>
        <p:spPr>
          <a:xfrm>
            <a:off x="885825" y="863600"/>
            <a:ext cx="8258175" cy="85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EC2D04E-2030-4F6A-ACC2-F244F7DA7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98" y="1238532"/>
            <a:ext cx="6388460" cy="5060737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EC534513-DAE4-4336-BA46-81AF32BCB923}"/>
              </a:ext>
            </a:extLst>
          </p:cNvPr>
          <p:cNvGrpSpPr/>
          <p:nvPr/>
        </p:nvGrpSpPr>
        <p:grpSpPr>
          <a:xfrm>
            <a:off x="358219" y="6405917"/>
            <a:ext cx="3531579" cy="337185"/>
            <a:chOff x="358219" y="6405917"/>
            <a:chExt cx="3531579" cy="337185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AEFBE6C4-6EDA-4EAF-A3E6-EC6E8B8E5097}"/>
                </a:ext>
              </a:extLst>
            </p:cNvPr>
            <p:cNvSpPr txBox="1"/>
            <p:nvPr/>
          </p:nvSpPr>
          <p:spPr>
            <a:xfrm>
              <a:off x="358219" y="6466788"/>
              <a:ext cx="1857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Pilkington Norge	Januar 2021</a:t>
              </a:r>
            </a:p>
          </p:txBody>
        </p:sp>
        <p:pic>
          <p:nvPicPr>
            <p:cNvPr id="10" name="Bilde 9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6E5C9D65-0B9A-4C54-8C8B-E654942A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140" y="6405917"/>
              <a:ext cx="1774658" cy="3371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641A32-1E0E-4981-B558-7A0836694475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C2D5CBE-D181-4B30-AF59-4FAF7619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9B8B3E59-1383-4643-AD48-A72CBA67F1FB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6B06118-8421-46BA-9F1A-6E44DBA5AE3C}"/>
              </a:ext>
            </a:extLst>
          </p:cNvPr>
          <p:cNvSpPr txBox="1"/>
          <p:nvPr/>
        </p:nvSpPr>
        <p:spPr>
          <a:xfrm>
            <a:off x="471340" y="980388"/>
            <a:ext cx="801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Velkommen til: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AAB4D8-AECC-4D1F-A86F-37D41F7D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pic>
        <p:nvPicPr>
          <p:cNvPr id="16" name="Bilde 15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F408797-A0F7-4934-B115-2EB9CDED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23" y="2646418"/>
            <a:ext cx="3013835" cy="58477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D62224C-F052-4BB5-B4E4-4FED44CCE96F}"/>
              </a:ext>
            </a:extLst>
          </p:cNvPr>
          <p:cNvSpPr txBox="1"/>
          <p:nvPr/>
        </p:nvSpPr>
        <p:spPr>
          <a:xfrm>
            <a:off x="1750399" y="3257477"/>
            <a:ext cx="371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v/Bjørn Yngvar Eriksen</a:t>
            </a:r>
          </a:p>
        </p:txBody>
      </p:sp>
    </p:spTree>
    <p:extLst>
      <p:ext uri="{BB962C8B-B14F-4D97-AF65-F5344CB8AC3E}">
        <p14:creationId xmlns:p14="http://schemas.microsoft.com/office/powerpoint/2010/main" val="3335750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641A32-1E0E-4981-B558-7A0836694475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C2D5CBE-D181-4B30-AF59-4FAF7619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9B8B3E59-1383-4643-AD48-A72CBA67F1FB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6B06118-8421-46BA-9F1A-6E44DBA5AE3C}"/>
              </a:ext>
            </a:extLst>
          </p:cNvPr>
          <p:cNvSpPr txBox="1"/>
          <p:nvPr/>
        </p:nvSpPr>
        <p:spPr>
          <a:xfrm>
            <a:off x="471340" y="980388"/>
            <a:ext cx="801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Signert rammeavtale med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AAB4D8-AECC-4D1F-A86F-37D41F7D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FAC848D-2D95-41EF-AFFB-3549394C6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613" y="1059990"/>
            <a:ext cx="1905754" cy="236901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48E6AA7-14A9-4F21-A27B-7926F36CE113}"/>
              </a:ext>
            </a:extLst>
          </p:cNvPr>
          <p:cNvSpPr/>
          <p:nvPr/>
        </p:nvSpPr>
        <p:spPr>
          <a:xfrm>
            <a:off x="900258" y="4048808"/>
            <a:ext cx="8243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Norsk Gjenvinning-avtalen – kan kravene til oss forenkles og gjøres billigere?</a:t>
            </a:r>
          </a:p>
          <a:p>
            <a:endParaRPr lang="nb-N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Avdeling Vest ønsker en diskusjon angående farlig avfall og forbedringspunkter knyttet til de aktørene som håndterer dette i markedet</a:t>
            </a:r>
          </a:p>
        </p:txBody>
      </p:sp>
    </p:spTree>
    <p:extLst>
      <p:ext uri="{BB962C8B-B14F-4D97-AF65-F5344CB8AC3E}">
        <p14:creationId xmlns:p14="http://schemas.microsoft.com/office/powerpoint/2010/main" val="208975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6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ABFBD94-DB35-4648-8E71-61152EEDD3BC}"/>
              </a:ext>
            </a:extLst>
          </p:cNvPr>
          <p:cNvSpPr txBox="1"/>
          <p:nvPr/>
        </p:nvSpPr>
        <p:spPr>
          <a:xfrm>
            <a:off x="611564" y="1421403"/>
            <a:ext cx="77967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 har vært avholdt 4 markedsrådsmøter i over TEAMS i 2020. 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Møtene har i hovedsak dreid seg om sentralavtaler, markedsføring, In4Mo, lojalitet, statistikk og planlegging av regions møter og årsmøte.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Markedsrådet 2020 består av følgende: Leif Egil Grøtan, Christian Mohn Nøkling, Kai Dysthe, Håvard Henriksen, Anne-Charlotte Braastad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37A6D6F-EA79-4224-AFD8-8B387013F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4" y="3513331"/>
            <a:ext cx="5237063" cy="129253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D40E8FF-6EA7-4ECE-AB9A-ED5D8441994F}"/>
              </a:ext>
            </a:extLst>
          </p:cNvPr>
          <p:cNvSpPr/>
          <p:nvPr/>
        </p:nvSpPr>
        <p:spPr>
          <a:xfrm>
            <a:off x="475839" y="5120223"/>
            <a:ext cx="8668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 Dysthe – region Øst og Håvard Henriksen – Region Nord, stod begge på valg 2020 men i og med at det ikke ble avholdt regions møter på vanlig måte, sitter begge et år til. Det vil bli foretatt nytt valg på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regionsmøtene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høsten 2021.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C60692A2-AE32-4A7C-B2FC-FF6C45092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37449302-6895-4D82-95F9-7208FA674C1E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0AF42D53-FE95-4FE3-BB81-5597C39A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AEB2C4C7-111D-4E64-AFA5-06E55E0B3E14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F18535E-08D6-44BB-8CD0-F64BAAFD127C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Markedsrådet</a:t>
            </a:r>
          </a:p>
        </p:txBody>
      </p:sp>
    </p:spTree>
    <p:extLst>
      <p:ext uri="{BB962C8B-B14F-4D97-AF65-F5344CB8AC3E}">
        <p14:creationId xmlns:p14="http://schemas.microsoft.com/office/powerpoint/2010/main" val="221182078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4B6CA63-02EC-44EE-B13A-94E770D0EEDD}"/>
              </a:ext>
            </a:extLst>
          </p:cNvPr>
          <p:cNvSpPr/>
          <p:nvPr/>
        </p:nvSpPr>
        <p:spPr>
          <a:xfrm>
            <a:off x="7652084" y="112295"/>
            <a:ext cx="1491916" cy="721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70A2EBB7-9F84-4C43-9816-854F5B6D5BB1}"/>
              </a:ext>
            </a:extLst>
          </p:cNvPr>
          <p:cNvSpPr txBox="1">
            <a:spLocks/>
          </p:cNvSpPr>
          <p:nvPr/>
        </p:nvSpPr>
        <p:spPr>
          <a:xfrm>
            <a:off x="750432" y="3342140"/>
            <a:ext cx="7984230" cy="2532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Bakgrunn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diskusjonen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Når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Norsk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Gjenvinning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mottar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farlig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avfall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knuses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glasset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og det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sendes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Norsk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Glava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går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rent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avfall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Spacerkant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ramme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 har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stått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forbrennes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spesialovn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ekstra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høy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brennkapasitet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finnes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bare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Østlandet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følge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NG)</a:t>
            </a:r>
          </a:p>
        </p:txBody>
      </p:sp>
    </p:spTree>
    <p:extLst>
      <p:ext uri="{BB962C8B-B14F-4D97-AF65-F5344CB8AC3E}">
        <p14:creationId xmlns:p14="http://schemas.microsoft.com/office/powerpoint/2010/main" val="644519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641A32-1E0E-4981-B558-7A0836694475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C2D5CBE-D181-4B30-AF59-4FAF7619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9B8B3E59-1383-4643-AD48-A72CBA67F1FB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C1AAB4D8-AECC-4D1F-A86F-37D41F7D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ACED5214-6E0B-42B4-BAD0-3F1833CC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359"/>
            <a:ext cx="7952874" cy="1325563"/>
          </a:xfrm>
        </p:spPr>
        <p:txBody>
          <a:bodyPr>
            <a:normAutofit/>
          </a:bodyPr>
          <a:lstStyle/>
          <a:p>
            <a:r>
              <a:rPr lang="nb-NO" sz="1800" b="1" dirty="0"/>
              <a:t>Avdeling Vest har følgende kommentarer: 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8125E267-9DB5-435C-A43D-5A8D779C20C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952874" cy="35484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Priser på klorparafiner/</a:t>
            </a:r>
            <a:r>
              <a:rPr lang="nb-NO" sz="1800" dirty="0" err="1"/>
              <a:t>eftalater</a:t>
            </a:r>
            <a:r>
              <a:rPr lang="nb-NO" sz="1800" dirty="0"/>
              <a:t> er på et meget høyt nivå</a:t>
            </a:r>
          </a:p>
          <a:p>
            <a:pPr lvl="1"/>
            <a:r>
              <a:rPr lang="nb-NO" sz="1800" dirty="0"/>
              <a:t>Eks: På Vestlandet (og andre områder utenfor det sentrale Østlandet) er NG dyrere enn andre aktuelle aktører fordi avfallet må fraktes til godkjent mottak på Østlandet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nb-NO" sz="1800" dirty="0"/>
          </a:p>
          <a:p>
            <a:r>
              <a:rPr lang="nb-NO" sz="1800" dirty="0"/>
              <a:t>Ordninger for innhenting av glassene oppfattes som veldig lite strømlinjeformet og svært tungvinte   </a:t>
            </a:r>
          </a:p>
          <a:p>
            <a:pPr lvl="1"/>
            <a:r>
              <a:rPr lang="nb-NO" sz="1800" dirty="0"/>
              <a:t>Eks: Ettersom NG ikke håndterer avfallet lokalt, men frakter det videre østover er det bla. krav til at ruter må plasseres på pall i hel stand. Dette er et tidkrevende og tungvint krav</a:t>
            </a:r>
          </a:p>
          <a:p>
            <a:pPr lvl="1"/>
            <a:r>
              <a:rPr lang="nb-NO" sz="1800" dirty="0"/>
              <a:t>NG avdeling Vest og Øst opererer også med ulike rutiner/krav – det blir tungvint for oss som kunder å forholde oss til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54065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641A32-1E0E-4981-B558-7A0836694475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C2D5CBE-D181-4B30-AF59-4FAF7619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9B8B3E59-1383-4643-AD48-A72CBA67F1FB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C1AAB4D8-AECC-4D1F-A86F-37D41F7D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8" name="Tittel 1">
            <a:extLst>
              <a:ext uri="{FF2B5EF4-FFF2-40B4-BE49-F238E27FC236}">
                <a16:creationId xmlns:a16="http://schemas.microsoft.com/office/drawing/2014/main" id="{997E906A-9A4A-4B52-823E-DEBB9CC2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Diskusjon: 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C55C5AB2-140E-489E-884B-A9290F33FD64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8205873" cy="28747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27F77"/>
              </a:buClr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Kan glassmesteren få ta del i håndteringen av dette avfallet og samtidig få en vesentlig kostnadsbesparelse?</a:t>
            </a:r>
          </a:p>
          <a:p>
            <a:r>
              <a:rPr lang="nb-NO" sz="1800" dirty="0"/>
              <a:t>Kan glassmesteren få ta del i å skille farlig avfall (</a:t>
            </a:r>
            <a:r>
              <a:rPr lang="nb-NO" sz="1800" dirty="0" err="1"/>
              <a:t>spacer</a:t>
            </a:r>
            <a:r>
              <a:rPr lang="nb-NO" sz="1800" dirty="0"/>
              <a:t>-kant) fra rent glass som regnes som en meget etterspurt ressurs (spesielt hos Norsk Glava)? </a:t>
            </a:r>
          </a:p>
          <a:p>
            <a:pPr lvl="1"/>
            <a:r>
              <a:rPr lang="nb-NO" sz="1800" dirty="0"/>
              <a:t>Vi mener at vi kunne klart denne delen av jobben selv, dette vil være kostnadsbesparende jf. tonnasje-pris </a:t>
            </a:r>
          </a:p>
          <a:p>
            <a:pPr lvl="1"/>
            <a:r>
              <a:rPr lang="nb-NO" sz="1800" dirty="0"/>
              <a:t>Alternativt: kan vi i fellesskap lage en tilsvarende subsidie-ordning som på PCB-avfall? (Nåværende kostnad: 1200,-)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56DBE46-91A0-4E1A-86DF-29317B02F2BD}"/>
              </a:ext>
            </a:extLst>
          </p:cNvPr>
          <p:cNvSpPr txBox="1"/>
          <p:nvPr/>
        </p:nvSpPr>
        <p:spPr>
          <a:xfrm>
            <a:off x="838200" y="4684587"/>
            <a:ext cx="776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ønsker å gå i dialog med Glass og Fasade for om mulig gjøre ordningen så rettferdig som mulig</a:t>
            </a:r>
          </a:p>
        </p:txBody>
      </p:sp>
    </p:spTree>
    <p:extLst>
      <p:ext uri="{BB962C8B-B14F-4D97-AF65-F5344CB8AC3E}">
        <p14:creationId xmlns:p14="http://schemas.microsoft.com/office/powerpoint/2010/main" val="2239932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66F3947-49BB-4CF5-B98E-19B3293B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1" y="1060184"/>
            <a:ext cx="4417704" cy="127831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0E72F1F-BA0D-42FA-879F-9424B1D1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7EC692-0DFE-400A-8C4B-48F363C1889C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Forsikring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7C9E720-B1F7-40DA-B0DA-C624ED04B2E9}"/>
              </a:ext>
            </a:extLst>
          </p:cNvPr>
          <p:cNvSpPr txBox="1"/>
          <p:nvPr/>
        </p:nvSpPr>
        <p:spPr>
          <a:xfrm>
            <a:off x="320511" y="2605213"/>
            <a:ext cx="8723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Nye prislister med nye timepriser</a:t>
            </a:r>
            <a:b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Oppdaterte huskelister - legg inn som favoritt</a:t>
            </a:r>
            <a:b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Invitasjon Teams for å gå gjennom..</a:t>
            </a:r>
            <a:b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Gjennomgang huskeliste</a:t>
            </a:r>
            <a:b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8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64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0E72F1F-BA0D-42FA-879F-9424B1D1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7EC692-0DFE-400A-8C4B-48F363C1889C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Forsikring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82F1436-CDCF-4599-8DC9-EC8DF089D042}"/>
              </a:ext>
            </a:extLst>
          </p:cNvPr>
          <p:cNvSpPr/>
          <p:nvPr/>
        </p:nvSpPr>
        <p:spPr>
          <a:xfrm>
            <a:off x="547933" y="3556779"/>
            <a:ext cx="823666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ser at skaden dekkes av forsikringen din og nå venter vi på deg. 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må nå finne ut hva det koster å reparere skaden. </a:t>
            </a:r>
            <a:r>
              <a:rPr lang="nb-NO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Beløpet legger du inn i skjema du nå har mottatt fra oss øverst på siden. Skjemaet er aktivt i 28 dager. 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Oppgi skadenummeret ditt til glassmesteren. – dette er forslaget som ligger inne</a:t>
            </a:r>
            <a:r>
              <a:rPr lang="nb-NO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Saken blir automatisk lukket dersom vi ikke mottar et ferdig utfylt skjema fra deg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Trenger du hjelp til å finne glassmester?</a:t>
            </a:r>
            <a:r>
              <a:rPr lang="nb-NO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b="1" u="sng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https://www.glassfagkjeden.no/finn-glassleverandor</a:t>
            </a:r>
            <a:endParaRPr lang="nb-NO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40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nb-NO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B4966D7-F73E-4BA8-A350-D9C5C9D3A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" y="343608"/>
            <a:ext cx="2590800" cy="1588008"/>
          </a:xfrm>
          <a:prstGeom prst="rect">
            <a:avLst/>
          </a:prstGeom>
        </p:spPr>
      </p:pic>
      <p:sp>
        <p:nvSpPr>
          <p:cNvPr id="6" name="Snakkeboble: rektangel 5">
            <a:extLst>
              <a:ext uri="{FF2B5EF4-FFF2-40B4-BE49-F238E27FC236}">
                <a16:creationId xmlns:a16="http://schemas.microsoft.com/office/drawing/2014/main" id="{ED744C81-51FE-4850-B1B4-8353FB85C214}"/>
              </a:ext>
            </a:extLst>
          </p:cNvPr>
          <p:cNvSpPr/>
          <p:nvPr/>
        </p:nvSpPr>
        <p:spPr>
          <a:xfrm>
            <a:off x="3921550" y="1640816"/>
            <a:ext cx="4986779" cy="158800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er i dialog med Gjensidige om at kunde må oppgi </a:t>
            </a:r>
            <a:r>
              <a:rPr lang="nb-NO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skadenr</a:t>
            </a:r>
            <a:r>
              <a:rPr lang="nb-N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når de kontakter glassmester for utbedring av skade.</a:t>
            </a:r>
          </a:p>
          <a:p>
            <a:r>
              <a:rPr lang="nb-N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Dette for å lettere identifisere skadesakene fra Gjensidige, slik at glassmester blir oppmerksom på at det er en Gjensidigesak og dermed bruker riktig prisliste.</a:t>
            </a:r>
          </a:p>
        </p:txBody>
      </p:sp>
    </p:spTree>
    <p:extLst>
      <p:ext uri="{BB962C8B-B14F-4D97-AF65-F5344CB8AC3E}">
        <p14:creationId xmlns:p14="http://schemas.microsoft.com/office/powerpoint/2010/main" val="38385669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klipp&#10;&#10;Automatisk generert beskrivelse">
            <a:extLst>
              <a:ext uri="{FF2B5EF4-FFF2-40B4-BE49-F238E27FC236}">
                <a16:creationId xmlns:a16="http://schemas.microsoft.com/office/drawing/2014/main" id="{CC074C25-0D2E-447D-AE90-80C5C98A1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31" y="2682139"/>
            <a:ext cx="1647736" cy="157674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65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0E72F1F-BA0D-42FA-879F-9424B1D1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7EC692-0DFE-400A-8C4B-48F363C1889C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KTI Forsikring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7C9E720-B1F7-40DA-B0DA-C624ED04B2E9}"/>
              </a:ext>
            </a:extLst>
          </p:cNvPr>
          <p:cNvSpPr txBox="1"/>
          <p:nvPr/>
        </p:nvSpPr>
        <p:spPr>
          <a:xfrm>
            <a:off x="4635078" y="1792699"/>
            <a:ext cx="3158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&amp; Gjensidige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522ECA1-D6F4-480A-95AC-E6F299AC0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59" y="321640"/>
            <a:ext cx="3848099" cy="418328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AF81613-6862-4172-A6B0-C99EDB4F8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456" y="4563044"/>
            <a:ext cx="5489303" cy="210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0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D8E1B838-D10B-4D46-8CDA-132493ED5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19" y="974800"/>
            <a:ext cx="1786930" cy="17869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66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0E72F1F-BA0D-42FA-879F-9424B1D1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67EC692-0DFE-400A-8C4B-48F363C1889C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4B7342-63E1-4BB2-991A-09A6158E6CBE}"/>
              </a:ext>
            </a:extLst>
          </p:cNvPr>
          <p:cNvSpPr txBox="1"/>
          <p:nvPr/>
        </p:nvSpPr>
        <p:spPr>
          <a:xfrm>
            <a:off x="471339" y="2887874"/>
            <a:ext cx="82013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Takk for at du identifiserer skadeårsak som fører til en regressutbetaling til Gjensidige, skade etter sandblåsing av fasade. Veldig bra jobba, fortsett med den gode jobben du gjør.</a:t>
            </a:r>
          </a:p>
          <a:p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Vennlig hilsen</a:t>
            </a:r>
          </a:p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Frode Strømme</a:t>
            </a:r>
            <a:b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Innkjøpssjef • Innkjøp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2E46FD5-81F0-4D81-968E-05D10DBDBD71}"/>
              </a:ext>
            </a:extLst>
          </p:cNvPr>
          <p:cNvSpPr txBox="1"/>
          <p:nvPr/>
        </p:nvSpPr>
        <p:spPr>
          <a:xfrm>
            <a:off x="650449" y="906780"/>
            <a:ext cx="361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Tilbakemelding fra Gjensidige 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E7F2F38C-AD59-4B0A-877D-2BEA9EB26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08" y="5586276"/>
            <a:ext cx="20097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51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67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F2324B6-0675-4BAA-8561-4EFDEDD3128A}"/>
              </a:ext>
            </a:extLst>
          </p:cNvPr>
          <p:cNvGrpSpPr/>
          <p:nvPr/>
        </p:nvGrpSpPr>
        <p:grpSpPr>
          <a:xfrm>
            <a:off x="519136" y="443120"/>
            <a:ext cx="5542421" cy="1405481"/>
            <a:chOff x="723901" y="1368445"/>
            <a:chExt cx="5542421" cy="1405481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AEAC82BD-DCED-40D5-96DD-9550C176D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781"/>
            <a:stretch/>
          </p:blipFill>
          <p:spPr>
            <a:xfrm>
              <a:off x="723901" y="1368445"/>
              <a:ext cx="4114800" cy="1405481"/>
            </a:xfrm>
            <a:prstGeom prst="rect">
              <a:avLst/>
            </a:prstGeom>
          </p:spPr>
        </p:pic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68D955C9-BE40-4543-9A54-2CBCBE74E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8700" y="2240692"/>
              <a:ext cx="624362" cy="292384"/>
            </a:xfrm>
            <a:prstGeom prst="rect">
              <a:avLst/>
            </a:prstGeom>
          </p:spPr>
        </p:pic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CEDE1D76-66D2-4E11-A59D-EFC3DE86F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5271" y="2161325"/>
              <a:ext cx="731051" cy="371751"/>
            </a:xfrm>
            <a:prstGeom prst="rect">
              <a:avLst/>
            </a:prstGeom>
          </p:spPr>
        </p:pic>
      </p:grpSp>
      <p:pic>
        <p:nvPicPr>
          <p:cNvPr id="12" name="Bilde 11">
            <a:extLst>
              <a:ext uri="{FF2B5EF4-FFF2-40B4-BE49-F238E27FC236}">
                <a16:creationId xmlns:a16="http://schemas.microsoft.com/office/drawing/2014/main" id="{00E72F1F-BA0D-42FA-879F-9424B1D1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507C0C2-97C8-45BF-890C-1833D6B5B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1025"/>
              </p:ext>
            </p:extLst>
          </p:nvPr>
        </p:nvGraphicFramePr>
        <p:xfrm>
          <a:off x="519135" y="1995095"/>
          <a:ext cx="8304353" cy="4165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D54F2186-D9F4-43AC-B101-858FD31CF20B}"/>
              </a:ext>
            </a:extLst>
          </p:cNvPr>
          <p:cNvSpPr txBox="1"/>
          <p:nvPr/>
        </p:nvSpPr>
        <p:spPr>
          <a:xfrm>
            <a:off x="320511" y="6024113"/>
            <a:ext cx="882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økning på totalt 513 oppdrag</a:t>
            </a:r>
          </a:p>
        </p:txBody>
      </p:sp>
    </p:spTree>
    <p:extLst>
      <p:ext uri="{BB962C8B-B14F-4D97-AF65-F5344CB8AC3E}">
        <p14:creationId xmlns:p14="http://schemas.microsoft.com/office/powerpoint/2010/main" val="4012707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68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sp>
        <p:nvSpPr>
          <p:cNvPr id="12" name="Google Shape;305;p33">
            <a:extLst>
              <a:ext uri="{FF2B5EF4-FFF2-40B4-BE49-F238E27FC236}">
                <a16:creationId xmlns:a16="http://schemas.microsoft.com/office/drawing/2014/main" id="{525D7BA0-E63C-4BD9-9B70-98529B6615A1}"/>
              </a:ext>
            </a:extLst>
          </p:cNvPr>
          <p:cNvSpPr txBox="1"/>
          <p:nvPr/>
        </p:nvSpPr>
        <p:spPr>
          <a:xfrm>
            <a:off x="477492" y="1331874"/>
            <a:ext cx="8666508" cy="11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Totalverdien av kjedens avtaler med forsikringsselskapene</a:t>
            </a:r>
            <a:endParaRPr sz="3200" dirty="0"/>
          </a:p>
        </p:txBody>
      </p:sp>
      <p:sp>
        <p:nvSpPr>
          <p:cNvPr id="16" name="Google Shape;283;p31">
            <a:extLst>
              <a:ext uri="{FF2B5EF4-FFF2-40B4-BE49-F238E27FC236}">
                <a16:creationId xmlns:a16="http://schemas.microsoft.com/office/drawing/2014/main" id="{DE36EFE5-AA3E-443C-AD80-34556178F8BE}"/>
              </a:ext>
            </a:extLst>
          </p:cNvPr>
          <p:cNvSpPr txBox="1"/>
          <p:nvPr/>
        </p:nvSpPr>
        <p:spPr>
          <a:xfrm>
            <a:off x="477492" y="2980590"/>
            <a:ext cx="1584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201</a:t>
            </a: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84;p31">
            <a:extLst>
              <a:ext uri="{FF2B5EF4-FFF2-40B4-BE49-F238E27FC236}">
                <a16:creationId xmlns:a16="http://schemas.microsoft.com/office/drawing/2014/main" id="{1164F5E0-606E-4E58-8380-8040C261BBC0}"/>
              </a:ext>
            </a:extLst>
          </p:cNvPr>
          <p:cNvSpPr/>
          <p:nvPr/>
        </p:nvSpPr>
        <p:spPr>
          <a:xfrm>
            <a:off x="1488469" y="3406419"/>
            <a:ext cx="3227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Kr. </a:t>
            </a:r>
            <a:r>
              <a:rPr lang="nb-NO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23 999 163</a:t>
            </a:r>
            <a:endParaRPr dirty="0"/>
          </a:p>
        </p:txBody>
      </p:sp>
      <p:sp>
        <p:nvSpPr>
          <p:cNvPr id="18" name="Google Shape;283;p31">
            <a:extLst>
              <a:ext uri="{FF2B5EF4-FFF2-40B4-BE49-F238E27FC236}">
                <a16:creationId xmlns:a16="http://schemas.microsoft.com/office/drawing/2014/main" id="{2A7587A8-D999-4E04-8357-5BC7E7CAE0CF}"/>
              </a:ext>
            </a:extLst>
          </p:cNvPr>
          <p:cNvSpPr txBox="1"/>
          <p:nvPr/>
        </p:nvSpPr>
        <p:spPr>
          <a:xfrm>
            <a:off x="477492" y="4198952"/>
            <a:ext cx="1584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2020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84;p31">
            <a:extLst>
              <a:ext uri="{FF2B5EF4-FFF2-40B4-BE49-F238E27FC236}">
                <a16:creationId xmlns:a16="http://schemas.microsoft.com/office/drawing/2014/main" id="{5C399D2F-3AB9-4C71-8672-9D8CB6731C2A}"/>
              </a:ext>
            </a:extLst>
          </p:cNvPr>
          <p:cNvSpPr/>
          <p:nvPr/>
        </p:nvSpPr>
        <p:spPr>
          <a:xfrm>
            <a:off x="1488469" y="4726944"/>
            <a:ext cx="3227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Kr.</a:t>
            </a:r>
            <a:r>
              <a:rPr lang="nb-NO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31 702054</a:t>
            </a:r>
            <a:r>
              <a:rPr lang="no-NO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BEF0D400-1A12-4030-ADB9-86D5B02A8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B24F67BB-86F3-4FB8-99C4-9F0F69FA9F7A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Forsikring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A8226634-8F60-4D4E-B3EF-54BC8D943BA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320800" cy="18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18397738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u="none" strike="noStrike" dirty="0">
                          <a:effectLst/>
                        </a:rPr>
                        <a:t>31702054</a:t>
                      </a:r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23946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1907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69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B8B3E59-1383-4643-AD48-A72CBA67F1F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sp>
        <p:nvSpPr>
          <p:cNvPr id="12" name="Google Shape;305;p33">
            <a:extLst>
              <a:ext uri="{FF2B5EF4-FFF2-40B4-BE49-F238E27FC236}">
                <a16:creationId xmlns:a16="http://schemas.microsoft.com/office/drawing/2014/main" id="{39D298A1-9214-41D6-9D58-D15FC0CA48DD}"/>
              </a:ext>
            </a:extLst>
          </p:cNvPr>
          <p:cNvSpPr txBox="1"/>
          <p:nvPr/>
        </p:nvSpPr>
        <p:spPr>
          <a:xfrm>
            <a:off x="593264" y="1184003"/>
            <a:ext cx="81530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Total Omsetning </a:t>
            </a:r>
            <a:r>
              <a:rPr lang="nb-NO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2019/2020 Forsikring</a:t>
            </a:r>
            <a:endParaRPr dirty="0"/>
          </a:p>
        </p:txBody>
      </p:sp>
      <p:sp>
        <p:nvSpPr>
          <p:cNvPr id="13" name="Google Shape;308;p33">
            <a:extLst>
              <a:ext uri="{FF2B5EF4-FFF2-40B4-BE49-F238E27FC236}">
                <a16:creationId xmlns:a16="http://schemas.microsoft.com/office/drawing/2014/main" id="{B44408EF-3181-472A-8D95-20BCD9240008}"/>
              </a:ext>
            </a:extLst>
          </p:cNvPr>
          <p:cNvSpPr/>
          <p:nvPr/>
        </p:nvSpPr>
        <p:spPr>
          <a:xfrm>
            <a:off x="655621" y="1645668"/>
            <a:ext cx="8300275" cy="178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IF	 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kr. 7 345 414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Fremtind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/DNB</a:t>
            </a: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kr. 5 700 000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Gjensidige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kr. 9 384 746</a:t>
            </a: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Tryg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	kr. 1 198 312</a:t>
            </a:r>
          </a:p>
          <a:p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Eika			kr.     317 691</a:t>
            </a:r>
            <a:b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TOTALT 2019		</a:t>
            </a:r>
            <a:r>
              <a:rPr lang="nb-NO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Kr. 23 999 163</a:t>
            </a:r>
            <a:endParaRPr lang="nb-NO" b="1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B5AF3E1-0B2B-491C-9D7E-7D7038872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C39F72C-D488-411F-AEAC-9672841EC38A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Forsikring</a:t>
            </a:r>
          </a:p>
        </p:txBody>
      </p:sp>
      <p:sp>
        <p:nvSpPr>
          <p:cNvPr id="9" name="Google Shape;308;p33">
            <a:extLst>
              <a:ext uri="{FF2B5EF4-FFF2-40B4-BE49-F238E27FC236}">
                <a16:creationId xmlns:a16="http://schemas.microsoft.com/office/drawing/2014/main" id="{5CBB14CB-A17F-4FA4-BF6C-7DBBB87F93B9}"/>
              </a:ext>
            </a:extLst>
          </p:cNvPr>
          <p:cNvSpPr/>
          <p:nvPr/>
        </p:nvSpPr>
        <p:spPr>
          <a:xfrm>
            <a:off x="702755" y="3958107"/>
            <a:ext cx="8300275" cy="21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IF	 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kr.  7 078 731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Fremtind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/DNB</a:t>
            </a: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kr.   8 000 000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Gjensidige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kr. 10 329 856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Tryg</a:t>
            </a: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	kr.   5 197 467</a:t>
            </a:r>
          </a:p>
          <a:p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Eika			kr.   1 096 000</a:t>
            </a:r>
            <a:b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TOTALT 2020 		</a:t>
            </a:r>
            <a:r>
              <a:rPr lang="nb-NO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Kr. 31 702 054 </a:t>
            </a:r>
            <a:endParaRPr lang="nb-NO" b="1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		 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937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7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55BBCDA-FFA9-4E8E-9BB1-7EEA65DE8C22}"/>
              </a:ext>
            </a:extLst>
          </p:cNvPr>
          <p:cNvSpPr/>
          <p:nvPr/>
        </p:nvSpPr>
        <p:spPr>
          <a:xfrm>
            <a:off x="671385" y="1847238"/>
            <a:ext cx="81365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har holdt medlemsmøter i regionene Nord, Midt og Øst i september, oktober og november 2019. Disse ble gjennomført via TEAMS</a:t>
            </a:r>
          </a:p>
          <a:p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Bef>
                <a:spcPts val="360"/>
              </a:spcBef>
            </a:pP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Å finne temaer til medlemsmøtene og årsmøter er fortsatt en utfordring, </a:t>
            </a:r>
            <a:b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da det er lite innspill </a:t>
            </a:r>
            <a:r>
              <a:rPr lang="nb-NO" sz="16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fra medlemmene via Markedsrådet. 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Bef>
                <a:spcPts val="360"/>
              </a:spcBef>
            </a:pPr>
            <a:endParaRPr lang="nb-NO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lvl="0">
              <a:spcBef>
                <a:spcPts val="360"/>
              </a:spcBef>
            </a:pP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Kom med innspill!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E1CA11F-6FCC-491A-80FA-18DD1C94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C96B2466-7D72-4519-9A47-A2E96EAF842C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0807CA71-BA8F-4588-A996-BCE56972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17E66B97-0967-48E0-BF29-DD0236E455B7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2C8BAA8-FA96-4394-88C0-2156E40D1B8C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 err="1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Regionsmøter</a:t>
            </a:r>
            <a:endParaRPr lang="nb-NO" sz="2400" dirty="0">
              <a:solidFill>
                <a:srgbClr val="66C1B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9627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70</a:t>
            </a:fld>
            <a:endParaRPr lang="ja-JP" altLang="en-US" dirty="0"/>
          </a:p>
        </p:txBody>
      </p:sp>
      <p:sp>
        <p:nvSpPr>
          <p:cNvPr id="8" name="Google Shape;305;p33">
            <a:extLst>
              <a:ext uri="{FF2B5EF4-FFF2-40B4-BE49-F238E27FC236}">
                <a16:creationId xmlns:a16="http://schemas.microsoft.com/office/drawing/2014/main" id="{B447871A-122A-47F9-A323-60A395F7AED2}"/>
              </a:ext>
            </a:extLst>
          </p:cNvPr>
          <p:cNvSpPr txBox="1"/>
          <p:nvPr/>
        </p:nvSpPr>
        <p:spPr>
          <a:xfrm>
            <a:off x="6014129" y="730706"/>
            <a:ext cx="3086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Markedsføring</a:t>
            </a:r>
            <a:endParaRPr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9299CCC-0826-45DE-A3AF-6F19FACE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6362FEA-4FC0-4A10-ACAC-626BE734C98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3A3A7B-8182-40EA-9C0A-84FB5FA2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14E61A90-5965-4E9E-A902-CE9B29E74684}"/>
              </a:ext>
            </a:extLst>
          </p:cNvPr>
          <p:cNvSpPr/>
          <p:nvPr/>
        </p:nvSpPr>
        <p:spPr>
          <a:xfrm>
            <a:off x="763571" y="1706820"/>
            <a:ext cx="8048096" cy="3100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E2EDDFA-5FA9-44C1-9DD9-19CAC73B7CAC}"/>
              </a:ext>
            </a:extLst>
          </p:cNvPr>
          <p:cNvSpPr txBox="1"/>
          <p:nvPr/>
        </p:nvSpPr>
        <p:spPr>
          <a:xfrm>
            <a:off x="763571" y="5085347"/>
            <a:ext cx="804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Den totale trafikken økte med 92,7% - Den organiske trafikken økte med 136,14%</a:t>
            </a:r>
          </a:p>
        </p:txBody>
      </p:sp>
    </p:spTree>
    <p:extLst>
      <p:ext uri="{BB962C8B-B14F-4D97-AF65-F5344CB8AC3E}">
        <p14:creationId xmlns:p14="http://schemas.microsoft.com/office/powerpoint/2010/main" val="42616497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71</a:t>
            </a:fld>
            <a:endParaRPr lang="ja-JP" altLang="en-US" dirty="0"/>
          </a:p>
        </p:txBody>
      </p:sp>
      <p:sp>
        <p:nvSpPr>
          <p:cNvPr id="8" name="Google Shape;305;p33">
            <a:extLst>
              <a:ext uri="{FF2B5EF4-FFF2-40B4-BE49-F238E27FC236}">
                <a16:creationId xmlns:a16="http://schemas.microsoft.com/office/drawing/2014/main" id="{B447871A-122A-47F9-A323-60A395F7AED2}"/>
              </a:ext>
            </a:extLst>
          </p:cNvPr>
          <p:cNvSpPr txBox="1"/>
          <p:nvPr/>
        </p:nvSpPr>
        <p:spPr>
          <a:xfrm>
            <a:off x="6014129" y="730706"/>
            <a:ext cx="3086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Markedsføring</a:t>
            </a:r>
            <a:endParaRPr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9299CCC-0826-45DE-A3AF-6F19FACE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6362FEA-4FC0-4A10-ACAC-626BE734C98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3A3A7B-8182-40EA-9C0A-84FB5FA2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0" name="object 3">
            <a:extLst>
              <a:ext uri="{FF2B5EF4-FFF2-40B4-BE49-F238E27FC236}">
                <a16:creationId xmlns:a16="http://schemas.microsoft.com/office/drawing/2014/main" id="{CB1D1B23-4B96-41E7-A68B-1646EA5C56BD}"/>
              </a:ext>
            </a:extLst>
          </p:cNvPr>
          <p:cNvGrpSpPr/>
          <p:nvPr/>
        </p:nvGrpSpPr>
        <p:grpSpPr>
          <a:xfrm>
            <a:off x="699448" y="2409069"/>
            <a:ext cx="7625715" cy="2773045"/>
            <a:chOff x="715491" y="2228325"/>
            <a:chExt cx="7625715" cy="277304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A7E71A12-F871-4B54-952B-6EF80A19D699}"/>
                </a:ext>
              </a:extLst>
            </p:cNvPr>
            <p:cNvSpPr/>
            <p:nvPr/>
          </p:nvSpPr>
          <p:spPr>
            <a:xfrm>
              <a:off x="715491" y="2228325"/>
              <a:ext cx="7625254" cy="27728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46306144-31B9-40EA-97DB-78D4BD83AC0F}"/>
                </a:ext>
              </a:extLst>
            </p:cNvPr>
            <p:cNvSpPr/>
            <p:nvPr/>
          </p:nvSpPr>
          <p:spPr>
            <a:xfrm>
              <a:off x="4598724" y="2774199"/>
              <a:ext cx="0" cy="2066289"/>
            </a:xfrm>
            <a:custGeom>
              <a:avLst/>
              <a:gdLst/>
              <a:ahLst/>
              <a:cxnLst/>
              <a:rect l="l" t="t" r="r" b="b"/>
              <a:pathLst>
                <a:path h="2066289">
                  <a:moveTo>
                    <a:pt x="0" y="20660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6">
            <a:extLst>
              <a:ext uri="{FF2B5EF4-FFF2-40B4-BE49-F238E27FC236}">
                <a16:creationId xmlns:a16="http://schemas.microsoft.com/office/drawing/2014/main" id="{E3FAD17E-7028-4A5E-A03A-63859230BAC2}"/>
              </a:ext>
            </a:extLst>
          </p:cNvPr>
          <p:cNvSpPr txBox="1"/>
          <p:nvPr/>
        </p:nvSpPr>
        <p:spPr>
          <a:xfrm>
            <a:off x="6232856" y="2170182"/>
            <a:ext cx="2207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latin typeface="Arial"/>
                <a:cs typeface="Arial"/>
              </a:rPr>
              <a:t>Nye </a:t>
            </a:r>
            <a:r>
              <a:rPr sz="1400" b="1" spc="15" dirty="0">
                <a:latin typeface="Arial"/>
                <a:cs typeface="Arial"/>
              </a:rPr>
              <a:t>kontakter </a:t>
            </a:r>
            <a:r>
              <a:rPr sz="1400" b="1" spc="10" dirty="0">
                <a:latin typeface="Arial"/>
                <a:cs typeface="Arial"/>
              </a:rPr>
              <a:t>2020:</a:t>
            </a:r>
            <a:r>
              <a:rPr sz="1400" b="1" spc="-250" dirty="0">
                <a:latin typeface="Arial"/>
                <a:cs typeface="Arial"/>
              </a:rPr>
              <a:t> </a:t>
            </a:r>
            <a:r>
              <a:rPr sz="1400" b="1" spc="-90" dirty="0">
                <a:latin typeface="Arial"/>
                <a:cs typeface="Arial"/>
              </a:rPr>
              <a:t>1 </a:t>
            </a:r>
            <a:r>
              <a:rPr sz="1400" b="1" spc="25" dirty="0">
                <a:latin typeface="Arial"/>
                <a:cs typeface="Arial"/>
              </a:rPr>
              <a:t>837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76F61152-B5D9-4B41-A800-15E4F81BEAD0}"/>
              </a:ext>
            </a:extLst>
          </p:cNvPr>
          <p:cNvSpPr txBox="1"/>
          <p:nvPr/>
        </p:nvSpPr>
        <p:spPr>
          <a:xfrm>
            <a:off x="655121" y="2170182"/>
            <a:ext cx="2181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latin typeface="Arial"/>
                <a:cs typeface="Arial"/>
              </a:rPr>
              <a:t>Nye </a:t>
            </a:r>
            <a:r>
              <a:rPr sz="1400" b="1" spc="15" dirty="0">
                <a:latin typeface="Arial"/>
                <a:cs typeface="Arial"/>
              </a:rPr>
              <a:t>kontakter </a:t>
            </a:r>
            <a:r>
              <a:rPr sz="1400" b="1" spc="-15" dirty="0">
                <a:latin typeface="Arial"/>
                <a:cs typeface="Arial"/>
              </a:rPr>
              <a:t>2019:</a:t>
            </a:r>
            <a:r>
              <a:rPr sz="1400" b="1" spc="-254" dirty="0">
                <a:latin typeface="Arial"/>
                <a:cs typeface="Arial"/>
              </a:rPr>
              <a:t> </a:t>
            </a:r>
            <a:r>
              <a:rPr sz="1400" b="1" spc="-90" dirty="0">
                <a:latin typeface="Arial"/>
                <a:cs typeface="Arial"/>
              </a:rPr>
              <a:t>1 </a:t>
            </a:r>
            <a:r>
              <a:rPr sz="1400" b="1" dirty="0">
                <a:latin typeface="Arial"/>
                <a:cs typeface="Arial"/>
              </a:rPr>
              <a:t>071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3EBF927A-2306-422C-BABA-28B2ED44A726}"/>
              </a:ext>
            </a:extLst>
          </p:cNvPr>
          <p:cNvSpPr/>
          <p:nvPr/>
        </p:nvSpPr>
        <p:spPr>
          <a:xfrm>
            <a:off x="3859025" y="1391139"/>
            <a:ext cx="1805206" cy="647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2E092619-AED1-4310-BB56-0A2ECD91B831}"/>
              </a:ext>
            </a:extLst>
          </p:cNvPr>
          <p:cNvSpPr txBox="1"/>
          <p:nvPr/>
        </p:nvSpPr>
        <p:spPr>
          <a:xfrm>
            <a:off x="2338043" y="5401997"/>
            <a:ext cx="4212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2E2F35"/>
                </a:solidFill>
                <a:latin typeface="Arial"/>
                <a:cs typeface="Arial"/>
              </a:rPr>
              <a:t>Hele</a:t>
            </a:r>
            <a:r>
              <a:rPr sz="1200" b="1" spc="-50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E2F35"/>
                </a:solidFill>
                <a:latin typeface="Arial"/>
                <a:cs typeface="Arial"/>
              </a:rPr>
              <a:t>165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2E2F35"/>
                </a:solidFill>
                <a:latin typeface="Arial"/>
                <a:cs typeface="Arial"/>
              </a:rPr>
              <a:t>717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E2F35"/>
                </a:solidFill>
                <a:latin typeface="Arial"/>
                <a:cs typeface="Arial"/>
              </a:rPr>
              <a:t>økter</a:t>
            </a:r>
            <a:r>
              <a:rPr sz="1200" b="1" spc="-7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2E2F35"/>
                </a:solidFill>
                <a:latin typeface="Arial"/>
                <a:cs typeface="Arial"/>
              </a:rPr>
              <a:t>i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2E2F35"/>
                </a:solidFill>
                <a:latin typeface="Arial"/>
                <a:cs typeface="Arial"/>
              </a:rPr>
              <a:t>2020</a:t>
            </a:r>
            <a:r>
              <a:rPr sz="1200" b="1" spc="-50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2F35"/>
                </a:solidFill>
                <a:latin typeface="Arial"/>
                <a:cs typeface="Arial"/>
              </a:rPr>
              <a:t>har</a:t>
            </a:r>
            <a:r>
              <a:rPr sz="1200" b="1" spc="-70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E2F35"/>
                </a:solidFill>
                <a:latin typeface="Arial"/>
                <a:cs typeface="Arial"/>
              </a:rPr>
              <a:t>resultert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2E2F35"/>
                </a:solidFill>
                <a:latin typeface="Arial"/>
                <a:cs typeface="Arial"/>
              </a:rPr>
              <a:t>i</a:t>
            </a:r>
            <a:r>
              <a:rPr sz="1200" b="1" spc="-50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2E2F35"/>
                </a:solidFill>
                <a:latin typeface="Arial"/>
                <a:cs typeface="Arial"/>
              </a:rPr>
              <a:t>1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2E2F35"/>
                </a:solidFill>
                <a:latin typeface="Arial"/>
                <a:cs typeface="Arial"/>
              </a:rPr>
              <a:t>837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2E2F35"/>
                </a:solidFill>
                <a:latin typeface="Arial"/>
                <a:cs typeface="Arial"/>
              </a:rPr>
              <a:t>leads</a:t>
            </a:r>
            <a:r>
              <a:rPr sz="1200" b="1" spc="-50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2E2F35"/>
                </a:solidFill>
                <a:latin typeface="Arial"/>
                <a:cs typeface="Arial"/>
              </a:rPr>
              <a:t>i</a:t>
            </a:r>
            <a:r>
              <a:rPr sz="1200" b="1" spc="-45" dirty="0">
                <a:solidFill>
                  <a:srgbClr val="2E2F35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2E2F35"/>
                </a:solidFill>
                <a:latin typeface="Arial"/>
                <a:cs typeface="Arial"/>
              </a:rPr>
              <a:t>2020!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7576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72</a:t>
            </a:fld>
            <a:endParaRPr lang="ja-JP" altLang="en-US" dirty="0"/>
          </a:p>
        </p:txBody>
      </p:sp>
      <p:sp>
        <p:nvSpPr>
          <p:cNvPr id="8" name="Google Shape;305;p33">
            <a:extLst>
              <a:ext uri="{FF2B5EF4-FFF2-40B4-BE49-F238E27FC236}">
                <a16:creationId xmlns:a16="http://schemas.microsoft.com/office/drawing/2014/main" id="{B447871A-122A-47F9-A323-60A395F7AED2}"/>
              </a:ext>
            </a:extLst>
          </p:cNvPr>
          <p:cNvSpPr txBox="1"/>
          <p:nvPr/>
        </p:nvSpPr>
        <p:spPr>
          <a:xfrm>
            <a:off x="6014129" y="730706"/>
            <a:ext cx="3086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Markedsføring</a:t>
            </a:r>
            <a:endParaRPr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9299CCC-0826-45DE-A3AF-6F19FACE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6362FEA-4FC0-4A10-ACAC-626BE734C98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3A3A7B-8182-40EA-9C0A-84FB5FA2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875937B-B59B-44A1-B58C-1281153A8196}"/>
              </a:ext>
            </a:extLst>
          </p:cNvPr>
          <p:cNvSpPr/>
          <p:nvPr/>
        </p:nvSpPr>
        <p:spPr>
          <a:xfrm>
            <a:off x="669303" y="1305342"/>
            <a:ext cx="79562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Enkelt forklart er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clusters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samling blogginnlegg eller andre innholdselementer knyttet sammen rundt et felles, overordnet tema på en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pillar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(temaside).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 design for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pillar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endParaRPr lang="nb-NO" sz="1600" dirty="0">
              <a:solidFill>
                <a:srgbClr val="108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Gå gjennom eksisterende innhold og avdekke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-muligheter</a:t>
            </a:r>
            <a:endParaRPr lang="nb-NO" sz="1600" dirty="0">
              <a:solidFill>
                <a:srgbClr val="108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Koble blogger (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og </a:t>
            </a:r>
            <a:r>
              <a:rPr lang="nb-NO" sz="1600" dirty="0" err="1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pillar</a:t>
            </a: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sammen</a:t>
            </a:r>
            <a:endParaRPr lang="nb-NO" sz="1600" dirty="0">
              <a:solidFill>
                <a:srgbClr val="1080F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522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 like a boss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7305F71-10D2-4E0F-8EC3-0145D53EF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54" y="3269794"/>
            <a:ext cx="46291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33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73</a:t>
            </a:fld>
            <a:endParaRPr lang="ja-JP" altLang="en-US" dirty="0"/>
          </a:p>
        </p:txBody>
      </p:sp>
      <p:sp>
        <p:nvSpPr>
          <p:cNvPr id="8" name="Google Shape;305;p33">
            <a:extLst>
              <a:ext uri="{FF2B5EF4-FFF2-40B4-BE49-F238E27FC236}">
                <a16:creationId xmlns:a16="http://schemas.microsoft.com/office/drawing/2014/main" id="{B447871A-122A-47F9-A323-60A395F7AED2}"/>
              </a:ext>
            </a:extLst>
          </p:cNvPr>
          <p:cNvSpPr txBox="1"/>
          <p:nvPr/>
        </p:nvSpPr>
        <p:spPr>
          <a:xfrm>
            <a:off x="6014129" y="730706"/>
            <a:ext cx="3086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Markedsføring</a:t>
            </a:r>
            <a:endParaRPr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9299CCC-0826-45DE-A3AF-6F19FACE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6362FEA-4FC0-4A10-ACAC-626BE734C98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3A3A7B-8182-40EA-9C0A-84FB5FA2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F8295C4-7061-4B24-9DAF-431E896FA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26" y="940173"/>
            <a:ext cx="5161092" cy="168615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97743CD-7ACE-4C22-8E7C-2997C0AEB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12" y="2717842"/>
            <a:ext cx="3634630" cy="35853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2E01EA1-C54E-4361-9D72-30757C122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975" y="2717842"/>
            <a:ext cx="2965010" cy="39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773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74</a:t>
            </a:fld>
            <a:endParaRPr lang="ja-JP" altLang="en-US" dirty="0"/>
          </a:p>
        </p:txBody>
      </p:sp>
      <p:sp>
        <p:nvSpPr>
          <p:cNvPr id="8" name="Google Shape;305;p33">
            <a:extLst>
              <a:ext uri="{FF2B5EF4-FFF2-40B4-BE49-F238E27FC236}">
                <a16:creationId xmlns:a16="http://schemas.microsoft.com/office/drawing/2014/main" id="{B447871A-122A-47F9-A323-60A395F7AED2}"/>
              </a:ext>
            </a:extLst>
          </p:cNvPr>
          <p:cNvSpPr txBox="1"/>
          <p:nvPr/>
        </p:nvSpPr>
        <p:spPr>
          <a:xfrm>
            <a:off x="6014129" y="730706"/>
            <a:ext cx="3086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Markedsføring</a:t>
            </a:r>
            <a:endParaRPr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9299CCC-0826-45DE-A3AF-6F19FACE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6362FEA-4FC0-4A10-ACAC-626BE734C98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3A3A7B-8182-40EA-9C0A-84FB5FA2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FF7E7F2-6D3D-4EE7-9525-E21EA134C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97"/>
          <a:stretch/>
        </p:blipFill>
        <p:spPr>
          <a:xfrm>
            <a:off x="2479875" y="3681050"/>
            <a:ext cx="1828264" cy="166604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4C2FB5F-38CA-4A40-90D8-BE0B40560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287" y="1381290"/>
            <a:ext cx="1882289" cy="222919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DC0EA2E-0FAF-4D3B-92BC-39C89D695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543" y="3931417"/>
            <a:ext cx="2922553" cy="24651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85FC128-2369-4DD3-A926-0D94127C9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81"/>
          <a:stretch/>
        </p:blipFill>
        <p:spPr>
          <a:xfrm>
            <a:off x="664272" y="3836454"/>
            <a:ext cx="1815603" cy="158427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32926B0-9019-40B6-8803-318E982AE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63" y="523472"/>
            <a:ext cx="1327716" cy="290552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F307393-66C1-4084-8AD7-6E6B8B783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174" y="610400"/>
            <a:ext cx="1263396" cy="2818600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16A7BFB-C413-4229-ABF9-81E103E15FDA}"/>
              </a:ext>
            </a:extLst>
          </p:cNvPr>
          <p:cNvSpPr txBox="1"/>
          <p:nvPr/>
        </p:nvSpPr>
        <p:spPr>
          <a:xfrm>
            <a:off x="6617666" y="2019700"/>
            <a:ext cx="1879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Brosjyrer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Pusseklut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Munnbind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Musematte</a:t>
            </a:r>
          </a:p>
        </p:txBody>
      </p:sp>
    </p:spTree>
    <p:extLst>
      <p:ext uri="{BB962C8B-B14F-4D97-AF65-F5344CB8AC3E}">
        <p14:creationId xmlns:p14="http://schemas.microsoft.com/office/powerpoint/2010/main" val="21455001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75</a:t>
            </a:fld>
            <a:endParaRPr lang="ja-JP" altLang="en-US" dirty="0"/>
          </a:p>
        </p:txBody>
      </p:sp>
      <p:sp>
        <p:nvSpPr>
          <p:cNvPr id="8" name="Google Shape;305;p33">
            <a:extLst>
              <a:ext uri="{FF2B5EF4-FFF2-40B4-BE49-F238E27FC236}">
                <a16:creationId xmlns:a16="http://schemas.microsoft.com/office/drawing/2014/main" id="{B447871A-122A-47F9-A323-60A395F7AED2}"/>
              </a:ext>
            </a:extLst>
          </p:cNvPr>
          <p:cNvSpPr txBox="1"/>
          <p:nvPr/>
        </p:nvSpPr>
        <p:spPr>
          <a:xfrm>
            <a:off x="6014129" y="730706"/>
            <a:ext cx="3086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solidFill>
                  <a:srgbClr val="66C1BE"/>
                </a:solidFill>
                <a:latin typeface="Tahoma"/>
                <a:ea typeface="Tahoma"/>
                <a:cs typeface="Tahoma"/>
                <a:sym typeface="Tahoma"/>
              </a:rPr>
              <a:t>Markedsføring</a:t>
            </a:r>
            <a:endParaRPr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9299CCC-0826-45DE-A3AF-6F19FACE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6362FEA-4FC0-4A10-ACAC-626BE734C98B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D3A3A7B-8182-40EA-9C0A-84FB5FA2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16A7BFB-C413-4229-ABF9-81E103E15FDA}"/>
              </a:ext>
            </a:extLst>
          </p:cNvPr>
          <p:cNvSpPr txBox="1"/>
          <p:nvPr/>
        </p:nvSpPr>
        <p:spPr>
          <a:xfrm>
            <a:off x="362426" y="579979"/>
            <a:ext cx="420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Eske 12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stk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med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glassrens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 CRL  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8A09F133-0102-4785-8A3A-48CC58F7A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11" y="1071045"/>
            <a:ext cx="3941845" cy="528504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3369535-620A-4B83-9829-558BED9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042" y="2629482"/>
            <a:ext cx="1727560" cy="105778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B1670F9-30CF-434E-B6FC-808A557F1DEA}"/>
              </a:ext>
            </a:extLst>
          </p:cNvPr>
          <p:cNvSpPr/>
          <p:nvPr/>
        </p:nvSpPr>
        <p:spPr>
          <a:xfrm>
            <a:off x="4262356" y="2629482"/>
            <a:ext cx="4581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klistremerker på rull  40x25 mm. Leveres med runde hjørner. Ruller á 250.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AD062E1-1EE0-46A2-84A3-4A08B7FEB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621" y="3456371"/>
            <a:ext cx="3571023" cy="12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61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76</a:t>
            </a:fld>
            <a:endParaRPr lang="ja-JP" alt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C2D5CBE-D181-4B30-AF59-4FAF7619B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0" y="6505800"/>
            <a:ext cx="1904607" cy="20485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54E0955-EA1F-4D84-8D0F-9EB3B5D5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7" y="1278998"/>
            <a:ext cx="4888394" cy="278591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BDCAA9C-798E-4962-9EB6-AAE2D0A38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7" y="4305727"/>
            <a:ext cx="5344608" cy="20908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4BFC2D9-BDE2-4896-BBBF-C7703117D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024" y="1278998"/>
            <a:ext cx="3459006" cy="215875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C12806C-7315-4A3C-A7E5-E67EC2F94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84E790F-4640-4C5D-AAF3-BCAEFA8815FF}"/>
              </a:ext>
            </a:extLst>
          </p:cNvPr>
          <p:cNvSpPr txBox="1"/>
          <p:nvPr/>
        </p:nvSpPr>
        <p:spPr>
          <a:xfrm>
            <a:off x="6134101" y="772777"/>
            <a:ext cx="27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Messer - Bygg Reis Deg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D5CA74D-3FC4-4653-B60C-A71E2689FC8F}"/>
              </a:ext>
            </a:extLst>
          </p:cNvPr>
          <p:cNvSpPr txBox="1"/>
          <p:nvPr/>
        </p:nvSpPr>
        <p:spPr>
          <a:xfrm>
            <a:off x="320511" y="6456743"/>
            <a:ext cx="886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Brandon Grotesque Regular" panose="020B0503020203060202" pitchFamily="34" charset="0"/>
                <a:cs typeface="Arial" panose="020B0604020202020204" pitchFamily="34" charset="0"/>
              </a:rPr>
              <a:t>Januar 2021</a:t>
            </a:r>
          </a:p>
        </p:txBody>
      </p:sp>
    </p:spTree>
    <p:extLst>
      <p:ext uri="{BB962C8B-B14F-4D97-AF65-F5344CB8AC3E}">
        <p14:creationId xmlns:p14="http://schemas.microsoft.com/office/powerpoint/2010/main" val="17387601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296186-D190-4B4A-84D8-A3E06AD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D88-0D2A-43F5-9E7C-38A70B00D82D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48A9C84-4A1E-4AEF-8824-47CE4B1F7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7" y="1286612"/>
            <a:ext cx="3507245" cy="200780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2E70519-4BEA-4D67-BA80-0C0A7B5D8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99" y="1192183"/>
            <a:ext cx="4864231" cy="31462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76546EB-4449-446F-8995-B7236036C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03" y="4567484"/>
            <a:ext cx="8662927" cy="215402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7A19E16-8853-447E-BBBA-4DF70C972692}"/>
              </a:ext>
            </a:extLst>
          </p:cNvPr>
          <p:cNvSpPr txBox="1"/>
          <p:nvPr/>
        </p:nvSpPr>
        <p:spPr>
          <a:xfrm>
            <a:off x="509047" y="3493858"/>
            <a:ext cx="287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Totalt areal 27x22 m</a:t>
            </a:r>
            <a:r>
              <a:rPr lang="nb-NO" baseline="30000" dirty="0"/>
              <a:t>2</a:t>
            </a:r>
            <a:br>
              <a:rPr lang="nb-NO" baseline="30000" dirty="0"/>
            </a:br>
            <a:r>
              <a:rPr lang="nb-NO" dirty="0"/>
              <a:t>Enkeltstand på 15 m</a:t>
            </a:r>
            <a:r>
              <a:rPr lang="nb-NO" baseline="30000" dirty="0"/>
              <a:t>2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5C57DF7-95F9-41C8-A969-84E31B9BF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69C750D-99FA-4018-B247-045D1D43565A}"/>
              </a:ext>
            </a:extLst>
          </p:cNvPr>
          <p:cNvSpPr txBox="1"/>
          <p:nvPr/>
        </p:nvSpPr>
        <p:spPr>
          <a:xfrm>
            <a:off x="6134101" y="772777"/>
            <a:ext cx="27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Messer - Bygg Reis Deg </a:t>
            </a:r>
          </a:p>
        </p:txBody>
      </p:sp>
    </p:spTree>
    <p:extLst>
      <p:ext uri="{BB962C8B-B14F-4D97-AF65-F5344CB8AC3E}">
        <p14:creationId xmlns:p14="http://schemas.microsoft.com/office/powerpoint/2010/main" val="759737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5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8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B07DFDD-1D91-474F-810E-3E0D8983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711ACEB8-F806-4DBF-A3DF-0846BEA464EE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0F237861-348F-4B10-9735-F35B3878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8A61022-5D36-423F-8F22-A9D61F396174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FEB7AC8-7891-4A4E-98C9-3E2EDD51994A}"/>
              </a:ext>
            </a:extLst>
          </p:cNvPr>
          <p:cNvSpPr txBox="1"/>
          <p:nvPr/>
        </p:nvSpPr>
        <p:spPr>
          <a:xfrm>
            <a:off x="4739640" y="906780"/>
            <a:ext cx="3848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Økonomi</a:t>
            </a:r>
          </a:p>
          <a:p>
            <a:pPr algn="r"/>
            <a:r>
              <a:rPr lang="nb-NO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Kommentarer til budsjettet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8B7509C7-5006-44E3-BD45-EB89D4E0D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0" y="848656"/>
            <a:ext cx="4944217" cy="3705853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E2ED5CC-DB7E-404A-9F77-5A8C092C77FB}"/>
              </a:ext>
            </a:extLst>
          </p:cNvPr>
          <p:cNvSpPr/>
          <p:nvPr/>
        </p:nvSpPr>
        <p:spPr>
          <a:xfrm>
            <a:off x="257707" y="4554509"/>
            <a:ext cx="862858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930" marR="136525">
              <a:spcBef>
                <a:spcPts val="795"/>
              </a:spcBef>
            </a:pP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Totalt pr. 15.01.2020 er det benyttet </a:t>
            </a:r>
            <a:r>
              <a:rPr lang="nb-NO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NOK 2 444 993 </a:t>
            </a: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hvor de største postene er Byråkostnader, Markedsaktiviteter, In4Mo lisenser og hjemmesider. Vi fikk også inn ekstra midler i budsjettet da det ble </a:t>
            </a:r>
            <a:r>
              <a:rPr lang="nb-NO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fakt</a:t>
            </a: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for </a:t>
            </a:r>
            <a:r>
              <a:rPr lang="nb-NO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NOK 314 000 </a:t>
            </a: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tildelte forsikringsbidrag de 6 første mnd. Her var det budsjettert med </a:t>
            </a:r>
            <a:r>
              <a:rPr lang="nb-NO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kr. 300 000 </a:t>
            </a:r>
            <a:r>
              <a:rPr lang="nb-N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12 mnd. Vi vil imidlertid motta en faktura fra In4Mo på lisenser for 2021 (1 lisens pr. medlemsbedrift) for de 3 første månedene (kr. 16 650,- januar-februar-mars) slik at vi i framtiden kan følge Pilkington sitt regnskapsår (1. April – 31. Mars)</a:t>
            </a: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76116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>
            <a:extLst>
              <a:ext uri="{FF2B5EF4-FFF2-40B4-BE49-F238E27FC236}">
                <a16:creationId xmlns:a16="http://schemas.microsoft.com/office/drawing/2014/main" id="{FC66FC23-6520-45D5-8EB8-53B82D75F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ECD013-D755-46B8-8F49-D4D34BB8894B}" type="slidenum">
              <a:rPr lang="en-GB" altLang="sv-SE" sz="1000">
                <a:solidFill>
                  <a:srgbClr val="009EA0"/>
                </a:solidFill>
                <a:latin typeface="Tahoma" panose="020B0604030504040204" pitchFamily="34" charset="0"/>
              </a:rPr>
              <a:pPr eaLnBrk="1" hangingPunct="1"/>
              <a:t>9</a:t>
            </a:fld>
            <a:endParaRPr lang="en-GB" altLang="sv-SE" sz="1000">
              <a:solidFill>
                <a:srgbClr val="009EA0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B07DFDD-1D91-474F-810E-3E0D8983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23"/>
            <a:ext cx="4472073" cy="660433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711ACEB8-F806-4DBF-A3DF-0846BEA464EE}"/>
              </a:ext>
            </a:extLst>
          </p:cNvPr>
          <p:cNvGrpSpPr/>
          <p:nvPr/>
        </p:nvGrpSpPr>
        <p:grpSpPr>
          <a:xfrm>
            <a:off x="320510" y="6456743"/>
            <a:ext cx="2940005" cy="253916"/>
            <a:chOff x="320510" y="6456743"/>
            <a:chExt cx="2940005" cy="253916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0F237861-348F-4B10-9735-F35B3878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08" y="6476659"/>
              <a:ext cx="1904607" cy="204859"/>
            </a:xfrm>
            <a:prstGeom prst="rect">
              <a:avLst/>
            </a:prstGeom>
          </p:spPr>
        </p:pic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8A61022-5D36-423F-8F22-A9D61F396174}"/>
                </a:ext>
              </a:extLst>
            </p:cNvPr>
            <p:cNvSpPr txBox="1"/>
            <p:nvPr/>
          </p:nvSpPr>
          <p:spPr>
            <a:xfrm>
              <a:off x="320510" y="6456743"/>
              <a:ext cx="11594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50" dirty="0">
                  <a:latin typeface="Brandon Grotesque Regular" panose="020B0503020203060202" pitchFamily="34" charset="0"/>
                  <a:cs typeface="Arial" panose="020B0604020202020204" pitchFamily="34" charset="0"/>
                </a:rPr>
                <a:t>Årsmøte  2021</a:t>
              </a:r>
            </a:p>
          </p:txBody>
        </p:sp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FEB7AC8-7891-4A4E-98C9-3E2EDD51994A}"/>
              </a:ext>
            </a:extLst>
          </p:cNvPr>
          <p:cNvSpPr txBox="1"/>
          <p:nvPr/>
        </p:nvSpPr>
        <p:spPr>
          <a:xfrm>
            <a:off x="4739640" y="9067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dirty="0">
                <a:solidFill>
                  <a:srgbClr val="66C1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Økonomi</a:t>
            </a:r>
          </a:p>
        </p:txBody>
      </p:sp>
      <p:pic>
        <p:nvPicPr>
          <p:cNvPr id="10" name="Bilde 9" descr="Et bilde som inneholder bord&#10;&#10;Automatisk generert beskrivelse">
            <a:extLst>
              <a:ext uri="{FF2B5EF4-FFF2-40B4-BE49-F238E27FC236}">
                <a16:creationId xmlns:a16="http://schemas.microsoft.com/office/drawing/2014/main" id="{499E16A3-CE40-4B9A-9BAF-C416351A9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5" y="875235"/>
            <a:ext cx="4297680" cy="383286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F66DF89-EF19-4A34-8F3D-21B77C8CA58B}"/>
              </a:ext>
            </a:extLst>
          </p:cNvPr>
          <p:cNvSpPr txBox="1"/>
          <p:nvPr/>
        </p:nvSpPr>
        <p:spPr>
          <a:xfrm>
            <a:off x="4734138" y="1710105"/>
            <a:ext cx="42976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Glassfagkjedens inntekt er basert på medlemskontingent og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kickbak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på 3,2%.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har også lagt til en inntekt på antall fakturerte forsikringssaker. 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b-NO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Merk: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kan nedjusteres dersom vi ser at estimert omsetning for kommende regnskapsår ikke innfris.</a:t>
            </a: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b-N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1C1EC0A-E1CA-4164-9E9C-28DFEF0526F1}"/>
              </a:ext>
            </a:extLst>
          </p:cNvPr>
          <p:cNvSpPr txBox="1"/>
          <p:nvPr/>
        </p:nvSpPr>
        <p:spPr>
          <a:xfrm>
            <a:off x="391605" y="4807547"/>
            <a:ext cx="8494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Markedsaktiviteter, denne posten økt. Vi har også lagt inn en økning på seminarer hvor vår deltagelse på </a:t>
            </a:r>
            <a:r>
              <a:rPr lang="nb-NO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Bygg Reis Deg 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 være den største kostnaden. Lønn på samme nivå som tidligere, justert noe, men fordelingsnøkkelen er fortsatt Anne-Charlotte på 90% og Tone på 80%. Markedsrådsmøter og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regionsmøter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ligger som for 2020,  det samme med </a:t>
            </a:r>
            <a:r>
              <a:rPr lang="nb-NO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Techweb</a:t>
            </a:r>
            <a:r>
              <a:rPr lang="nb-NO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byråkost. De øvrige postene ligger på omtrent samme nivå som fjoråret, men vi har fått inn Startbank i budsjettet som egen post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1255735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and Text">
  <a:themeElements>
    <a:clrScheme name="NSG Gro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DE0"/>
      </a:accent1>
      <a:accent2>
        <a:srgbClr val="3D8E33"/>
      </a:accent2>
      <a:accent3>
        <a:srgbClr val="009EA0"/>
      </a:accent3>
      <a:accent4>
        <a:srgbClr val="D6CE49"/>
      </a:accent4>
      <a:accent5>
        <a:srgbClr val="7FBA00"/>
      </a:accent5>
      <a:accent6>
        <a:srgbClr val="827F77"/>
      </a:accent6>
      <a:hlink>
        <a:srgbClr val="827F77"/>
      </a:hlink>
      <a:folHlink>
        <a:srgbClr val="009DE0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A826D9295E75CB4E8EF1260A8D814EE60102004102A137A8CFCE4FBFEDB17A971A29D7" ma:contentTypeVersion="23" ma:contentTypeDescription="" ma:contentTypeScope="" ma:versionID="f023867d2849675725fba57f77781d1f">
  <xsd:schema xmlns:xsd="http://www.w3.org/2001/XMLSchema" xmlns:xs="http://www.w3.org/2001/XMLSchema" xmlns:p="http://schemas.microsoft.com/office/2006/metadata/properties" xmlns:ns2="b523a56d-0ed3-4c4b-8c02-5c7c9c760aa3" targetNamespace="http://schemas.microsoft.com/office/2006/metadata/properties" ma:root="true" ma:fieldsID="f0a6ff6a264eb0fd0a0e82593dde85a5" ns2:_="">
    <xsd:import namespace="b523a56d-0ed3-4c4b-8c02-5c7c9c760a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Document_x0020_Expi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a56d-0ed3-4c4b-8c02-5c7c9c760a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Document_x0020_Expiry" ma:index="11" ma:displayName="Document Expiry" ma:default="1 year" ma:format="Dropdown" ma:internalName="Document_x0020_Expiry" ma:readOnly="false">
      <xsd:simpleType>
        <xsd:restriction base="dms:Choice">
          <xsd:enumeration value="3 months"/>
          <xsd:enumeration value="6 months"/>
          <xsd:enumeration value="1 year"/>
          <xsd:enumeration value="3 years"/>
          <xsd:enumeration value="5 years"/>
          <xsd:enumeration value="10 years"/>
          <xsd:enumeration value="20 years"/>
          <xsd:enumeration value="30 years"/>
          <xsd:enumeration value="Indefini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b523a56d-0ed3-4c4b-8c02-5c7c9c760aa3" xsi:nil="true"/>
    <Document_x0020_Expiry xmlns="b523a56d-0ed3-4c4b-8c02-5c7c9c760aa3">1 year</Document_x0020_Expiry>
    <_dlc_DocId xmlns="b523a56d-0ed3-4c4b-8c02-5c7c9c760aa3">XP3D5S7EJEH5-913300885-209</_dlc_DocId>
    <_dlc_DocIdUrl xmlns="b523a56d-0ed3-4c4b-8c02-5c7c9c760aa3">
      <Url>https://nsg.sharepoint.com/sites/ICN/_layouts/15/DocIdRedir.aspx?ID=XP3D5S7EJEH5-913300885-209</Url>
      <Description>XP3D5S7EJEH5-913300885-209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2944FE-5540-4C33-B881-5A252B6934C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E2E11D9-39BE-477E-B555-430131A28F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23a56d-0ed3-4c4b-8c02-5c7c9c760a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5F4257-ACD4-4E32-A68F-5EE560151CF2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523a56d-0ed3-4c4b-8c02-5c7c9c760aa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2EF7C0E-E328-4FAD-8FEC-8BC6FD60E8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</TotalTime>
  <Words>2080</Words>
  <Application>Microsoft Office PowerPoint</Application>
  <PresentationFormat>Skjermfremvisning (4:3)</PresentationFormat>
  <Paragraphs>524</Paragraphs>
  <Slides>78</Slides>
  <Notes>30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78</vt:i4>
      </vt:variant>
    </vt:vector>
  </HeadingPairs>
  <TitlesOfParts>
    <vt:vector size="87" baseType="lpstr">
      <vt:lpstr>Meiryo UI</vt:lpstr>
      <vt:lpstr>Arial</vt:lpstr>
      <vt:lpstr>Brandon Grotesque Regular</vt:lpstr>
      <vt:lpstr>Calibri</vt:lpstr>
      <vt:lpstr>Calibri Light</vt:lpstr>
      <vt:lpstr>Soho Gothic Pro</vt:lpstr>
      <vt:lpstr>Tahoma</vt:lpstr>
      <vt:lpstr>Wingdings</vt:lpstr>
      <vt:lpstr>Title and Text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Punkter for økt volum 2021</vt:lpstr>
      <vt:lpstr>ELVOS organisasjon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Nye Produkter  </vt:lpstr>
      <vt:lpstr>Nye Produkter  </vt:lpstr>
      <vt:lpstr>PowerPoint-presentasjon</vt:lpstr>
      <vt:lpstr> Flytårnet, Brønnøysund lufthavn  Pilkington Suncool™ Q 60</vt:lpstr>
      <vt:lpstr>PowerPoint-presentasjon</vt:lpstr>
      <vt:lpstr>Pilkington Suncool™ Q 60</vt:lpstr>
      <vt:lpstr>Pilkington Suncool™ 30/16 &amp; Pilkington Suncool™ 30/16 ProT</vt:lpstr>
      <vt:lpstr>Pilkington MirroView™</vt:lpstr>
      <vt:lpstr>Pilkington MirroView™</vt:lpstr>
      <vt:lpstr>Møterom, hotellrom og baderom mm</vt:lpstr>
      <vt:lpstr>Butikker, prøvrom, baderom,  Gym &amp; Fitness mm</vt:lpstr>
      <vt:lpstr>PowerPoint-presentasjon</vt:lpstr>
      <vt:lpstr>Lagerførte speil – Elverum:</vt:lpstr>
      <vt:lpstr>PowerPoint-presentasjon</vt:lpstr>
      <vt:lpstr>    Pilkington MirroPane Chrome™ for baderom &amp; hotellrom </vt:lpstr>
      <vt:lpstr>Hvorfor glass? </vt:lpstr>
      <vt:lpstr>Hvorfor glass?</vt:lpstr>
      <vt:lpstr>Forskjellige bruksområder for glass:</vt:lpstr>
      <vt:lpstr>Pilkington SaniTise™</vt:lpstr>
      <vt:lpstr>Bruksområder Pilkington SaniTise™  </vt:lpstr>
      <vt:lpstr>PowerPoint-presentasjon</vt:lpstr>
      <vt:lpstr>PowerPoint-presentasjon</vt:lpstr>
      <vt:lpstr>PowerPoint-presentasjon</vt:lpstr>
      <vt:lpstr>UV-C Desinfisering </vt:lpstr>
      <vt:lpstr>UV-C Desinficering  og Pilkington SaniTise™</vt:lpstr>
      <vt:lpstr>Slik fungerer UV-C desinfisering?</vt:lpstr>
      <vt:lpstr>Pilkington OptiShower™</vt:lpstr>
      <vt:lpstr>PowerPoint-presentasjon</vt:lpstr>
      <vt:lpstr>Test av Glasset</vt:lpstr>
      <vt:lpstr>PowerPoint-presentasjon</vt:lpstr>
      <vt:lpstr>Kjøkken ideer med  Pilkington OptiShower™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Avdeling Vest har følgende kommentarer: </vt:lpstr>
      <vt:lpstr>Diskusjon: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Braastad, Anne-Charlotte</dc:creator>
  <cp:lastModifiedBy>Braastad, Anne-Charlotte</cp:lastModifiedBy>
  <cp:revision>33</cp:revision>
  <dcterms:created xsi:type="dcterms:W3CDTF">2021-01-26T13:32:28Z</dcterms:created>
  <dcterms:modified xsi:type="dcterms:W3CDTF">2021-02-01T14:08:41Z</dcterms:modified>
</cp:coreProperties>
</file>