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883" r:id="rId2"/>
    <p:sldId id="262" r:id="rId3"/>
    <p:sldId id="581" r:id="rId4"/>
    <p:sldId id="314" r:id="rId5"/>
    <p:sldId id="1892" r:id="rId6"/>
    <p:sldId id="1893" r:id="rId7"/>
    <p:sldId id="1895" r:id="rId8"/>
    <p:sldId id="1894" r:id="rId9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064"/>
    <a:srgbClr val="F15446"/>
    <a:srgbClr val="352D22"/>
    <a:srgbClr val="B5AC9F"/>
    <a:srgbClr val="5279A9"/>
    <a:srgbClr val="09367B"/>
    <a:srgbClr val="02B7E8"/>
    <a:srgbClr val="453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93817" autoAdjust="0"/>
  </p:normalViewPr>
  <p:slideViewPr>
    <p:cSldViewPr snapToGrid="0" snapToObjects="1">
      <p:cViewPr varScale="1">
        <p:scale>
          <a:sx n="116" d="100"/>
          <a:sy n="116" d="100"/>
        </p:scale>
        <p:origin x="336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4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0528814-5CB8-4CF6-A5BA-51C1384325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767EF4D-44A5-41F0-B1B8-F6A7F270D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DA300-8371-483A-AAB8-28EC1F753078}" type="datetimeFigureOut">
              <a:rPr lang="nb-NO" smtClean="0"/>
              <a:t>04.02.2020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2FAF11B-B111-49A6-9466-94F90F361D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A1AF8BD-E95F-438C-936F-84B2AB1F8C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A3084-0160-4316-BEEE-53847C63FE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257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56892-A5D8-1C44-9D97-9A63AC6D1275}" type="datetimeFigureOut">
              <a:rPr lang="sv-SE" smtClean="0"/>
              <a:t>2020-02-04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-209544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F85D4-1453-724E-A314-3D5767AB2F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124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-20955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85D4-1453-724E-A314-3D5767AB2F8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595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-20955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Best in service/ projects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FFF87-FE92-4B2B-99B8-34329DD0FEB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41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-20955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Störst i Norden och framför allt i Sverige på det vi gör – överlägset störst…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FFF87-FE92-4B2B-99B8-34329DD0FEB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04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-20955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Expense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partner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FFF87-FE92-4B2B-99B8-34329DD0FEB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17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-20955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FFF87-FE92-4B2B-99B8-34329DD0FEB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0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-20955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FFF87-FE92-4B2B-99B8-34329DD0FEB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0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-20955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FFF87-FE92-4B2B-99B8-34329DD0FEB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082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EE93-9F3E-714C-A05B-06839B7D4D81}" type="datetimeFigureOut">
              <a:rPr lang="sv-SE" smtClean="0"/>
              <a:t>2020-02-04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B251-BE30-ED4C-8194-20FB745419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78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EE93-9F3E-714C-A05B-06839B7D4D81}" type="datetimeFigureOut">
              <a:rPr lang="sv-SE" smtClean="0"/>
              <a:t>2020-02-04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B251-BE30-ED4C-8194-20FB745419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40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EE93-9F3E-714C-A05B-06839B7D4D81}" type="datetimeFigureOut">
              <a:rPr lang="sv-SE" smtClean="0"/>
              <a:t>2020-02-04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B251-BE30-ED4C-8194-20FB745419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47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37EEA8-2D35-4087-82C2-26AF61AD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E81A461-F52B-45BE-B529-AA1249CD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EE93-9F3E-714C-A05B-06839B7D4D81}" type="datetimeFigureOut">
              <a:rPr lang="sv-SE" smtClean="0"/>
              <a:t>2020-02-04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7505E3-7814-45F6-9298-47D2656C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B0CCEF9-4FCC-4942-ABC3-709B1680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B251-BE30-ED4C-8194-20FB745419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4146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kunder\2014\Hantverksdata\Bilder\Ppt-optimerade\INGREYPX0884-RG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829" t="12432" r="11892" b="63020"/>
          <a:stretch/>
        </p:blipFill>
        <p:spPr bwMode="auto">
          <a:xfrm rot="16200000">
            <a:off x="2417445" y="-1627346"/>
            <a:ext cx="430911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892C-5CD5-401B-B624-B1D15AD6F714}" type="datetime1">
              <a:rPr lang="sv-SE" smtClean="0"/>
              <a:t>2020-02-04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5C0C-1472-4B2A-A1BF-0D0E663208C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790098"/>
            <a:ext cx="9144001" cy="430911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11188" y="2109937"/>
            <a:ext cx="7921624" cy="2567791"/>
          </a:xfrm>
        </p:spPr>
        <p:txBody>
          <a:bodyPr tIns="144000" anchor="t" anchorCtr="0">
            <a:normAutofit/>
          </a:bodyPr>
          <a:lstStyle>
            <a:lvl1pPr marL="0" indent="0" algn="ctr" defTabSz="822960" rtl="0" eaLnBrk="1" latinLnBrk="0" hangingPunct="1">
              <a:spcBef>
                <a:spcPts val="630"/>
              </a:spcBef>
              <a:spcAft>
                <a:spcPts val="450"/>
              </a:spcAft>
              <a:buFont typeface="Arial" panose="020B0604020202020204" pitchFamily="34" charset="0"/>
              <a:buNone/>
              <a:defRPr lang="sv-SE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12000" y="1597019"/>
            <a:ext cx="7920000" cy="508631"/>
          </a:xfrm>
        </p:spPr>
        <p:txBody>
          <a:bodyPr bIns="7200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cxnSp>
        <p:nvCxnSpPr>
          <p:cNvPr id="11" name="Rak 10"/>
          <p:cNvCxnSpPr/>
          <p:nvPr userDrawn="1"/>
        </p:nvCxnSpPr>
        <p:spPr>
          <a:xfrm>
            <a:off x="611189" y="2114830"/>
            <a:ext cx="79216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678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kunder\2014\Hantverksdata\Bilder\Ppt-optimerade\INGREYPX0884-RG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829" t="12432" r="11892" b="63020"/>
          <a:stretch/>
        </p:blipFill>
        <p:spPr bwMode="auto">
          <a:xfrm rot="16200000">
            <a:off x="2417445" y="-1627346"/>
            <a:ext cx="430911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892C-5CD5-401B-B624-B1D15AD6F714}" type="datetime1">
              <a:rPr lang="sv-SE" smtClean="0"/>
              <a:t>2020-02-04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5C0C-1472-4B2A-A1BF-0D0E663208C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790098"/>
            <a:ext cx="9144001" cy="430911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11188" y="2109937"/>
            <a:ext cx="7921624" cy="2567791"/>
          </a:xfrm>
        </p:spPr>
        <p:txBody>
          <a:bodyPr tIns="144000" anchor="t" anchorCtr="0">
            <a:normAutofit/>
          </a:bodyPr>
          <a:lstStyle>
            <a:lvl1pPr marL="0" indent="0" algn="ctr" defTabSz="822960" rtl="0" eaLnBrk="1" latinLnBrk="0" hangingPunct="1">
              <a:spcBef>
                <a:spcPts val="630"/>
              </a:spcBef>
              <a:spcAft>
                <a:spcPts val="450"/>
              </a:spcAft>
              <a:buFont typeface="Arial" panose="020B0604020202020204" pitchFamily="34" charset="0"/>
              <a:buNone/>
              <a:defRPr lang="sv-SE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12000" y="1597019"/>
            <a:ext cx="7920000" cy="508631"/>
          </a:xfrm>
        </p:spPr>
        <p:txBody>
          <a:bodyPr bIns="7200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cxnSp>
        <p:nvCxnSpPr>
          <p:cNvPr id="11" name="Rak 10"/>
          <p:cNvCxnSpPr/>
          <p:nvPr userDrawn="1"/>
        </p:nvCxnSpPr>
        <p:spPr>
          <a:xfrm>
            <a:off x="611189" y="2114830"/>
            <a:ext cx="79216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15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5112000" y="1534478"/>
            <a:ext cx="3420000" cy="3078000"/>
          </a:xfrm>
          <a:prstGeom prst="roundRect">
            <a:avLst>
              <a:gd name="adj" fmla="val 7393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000" y="957522"/>
            <a:ext cx="7920000" cy="57406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12000" y="1534478"/>
            <a:ext cx="4139388" cy="3143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2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FE9C-29DC-41A8-A677-9AD986D0FD43}" type="datetime1">
              <a:rPr lang="sv-SE" smtClean="0"/>
              <a:t>2020-02-04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5C0C-1472-4B2A-A1BF-0D0E663208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649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EE93-9F3E-714C-A05B-06839B7D4D81}" type="datetimeFigureOut">
              <a:rPr lang="sv-SE" smtClean="0"/>
              <a:t>2020-02-04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B251-BE30-ED4C-8194-20FB745419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354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EE93-9F3E-714C-A05B-06839B7D4D81}" type="datetimeFigureOut">
              <a:rPr lang="sv-SE" smtClean="0"/>
              <a:t>2020-02-04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B251-BE30-ED4C-8194-20FB745419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38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EE93-9F3E-714C-A05B-06839B7D4D81}" type="datetimeFigureOut">
              <a:rPr lang="sv-SE" smtClean="0"/>
              <a:t>2020-02-04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B251-BE30-ED4C-8194-20FB745419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999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EE93-9F3E-714C-A05B-06839B7D4D81}" type="datetimeFigureOut">
              <a:rPr lang="sv-SE" smtClean="0"/>
              <a:t>2020-02-04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B251-BE30-ED4C-8194-20FB745419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64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EE93-9F3E-714C-A05B-06839B7D4D81}" type="datetimeFigureOut">
              <a:rPr lang="sv-SE" smtClean="0"/>
              <a:t>2020-02-04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B251-BE30-ED4C-8194-20FB745419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74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EE93-9F3E-714C-A05B-06839B7D4D81}" type="datetimeFigureOut">
              <a:rPr lang="sv-SE" smtClean="0"/>
              <a:t>2020-02-04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B251-BE30-ED4C-8194-20FB745419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03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EE93-9F3E-714C-A05B-06839B7D4D81}" type="datetimeFigureOut">
              <a:rPr lang="sv-SE" smtClean="0"/>
              <a:t>2020-02-04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B251-BE30-ED4C-8194-20FB745419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46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EE93-9F3E-714C-A05B-06839B7D4D81}" type="datetimeFigureOut">
              <a:rPr lang="sv-SE" smtClean="0"/>
              <a:t>2020-02-04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B251-BE30-ED4C-8194-20FB745419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21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BEE93-9F3E-714C-A05B-06839B7D4D81}" type="datetimeFigureOut">
              <a:rPr lang="sv-SE" smtClean="0"/>
              <a:t>2020-02-04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B251-BE30-ED4C-8194-20FB745419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35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sonline-gf.n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ADA18CC0-7D50-4C56-B178-7BA85F67F161}"/>
              </a:ext>
            </a:extLst>
          </p:cNvPr>
          <p:cNvGrpSpPr/>
          <p:nvPr/>
        </p:nvGrpSpPr>
        <p:grpSpPr>
          <a:xfrm>
            <a:off x="10095" y="4673764"/>
            <a:ext cx="9144000" cy="482436"/>
            <a:chOff x="10095" y="4673764"/>
            <a:chExt cx="9144000" cy="482436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753D80F6-731A-4D95-BE0E-3DB1E420A688}"/>
                </a:ext>
              </a:extLst>
            </p:cNvPr>
            <p:cNvSpPr/>
            <p:nvPr/>
          </p:nvSpPr>
          <p:spPr>
            <a:xfrm>
              <a:off x="10095" y="5067300"/>
              <a:ext cx="9144000" cy="88900"/>
            </a:xfrm>
            <a:prstGeom prst="rect">
              <a:avLst/>
            </a:prstGeom>
            <a:solidFill>
              <a:srgbClr val="B5AC9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B5AC9F"/>
                </a:solidFill>
              </a:endParaRPr>
            </a:p>
          </p:txBody>
        </p:sp>
        <p:pic>
          <p:nvPicPr>
            <p:cNvPr id="8" name="Bildobjekt 7" descr="Hantverksdata.eps">
              <a:extLst>
                <a:ext uri="{FF2B5EF4-FFF2-40B4-BE49-F238E27FC236}">
                  <a16:creationId xmlns:a16="http://schemas.microsoft.com/office/drawing/2014/main" id="{ACFA6BC8-59AA-4D31-BCC5-C8C97F171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889" y="4673764"/>
              <a:ext cx="1537956" cy="250850"/>
            </a:xfrm>
            <a:prstGeom prst="rect">
              <a:avLst/>
            </a:prstGeom>
          </p:spPr>
        </p:pic>
      </p:grpSp>
      <p:pic>
        <p:nvPicPr>
          <p:cNvPr id="3" name="Bilde 2" descr="Et bilde som inneholder utklipp&#10;&#10;Automatisk generert beskrivelse">
            <a:extLst>
              <a:ext uri="{FF2B5EF4-FFF2-40B4-BE49-F238E27FC236}">
                <a16:creationId xmlns:a16="http://schemas.microsoft.com/office/drawing/2014/main" id="{3109246F-A5FA-4C73-AB89-DC03629AA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05" y="1991465"/>
            <a:ext cx="7830589" cy="129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5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latshållare för bild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92" b="5324"/>
          <a:stretch/>
        </p:blipFill>
        <p:spPr>
          <a:xfrm>
            <a:off x="0" y="0"/>
            <a:ext cx="9264609" cy="5143500"/>
          </a:xfr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FFD0-E96F-40A1-B6F0-74D35AE4A03C}" type="datetime1">
              <a:rPr lang="sv-SE" smtClean="0"/>
              <a:t>2020-02-04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5C0C-1472-4B2A-A1BF-0D0E663208C1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 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Håndverksdata utvikler IT-løsninger for alle bransjer innen bygg- og anlegg.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03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tshållare för bild 15"/>
          <p:cNvPicPr>
            <a:picLocks noGrp="1"/>
          </p:cNvPicPr>
          <p:nvPr>
            <p:ph type="pic" sz="quarter" idx="13"/>
          </p:nvPr>
        </p:nvPicPr>
        <p:blipFill rotWithShape="1">
          <a:blip r:embed="rId3"/>
          <a:srcRect t="11924" b="11924"/>
          <a:stretch/>
        </p:blipFill>
        <p:spPr>
          <a:xfrm flipH="1">
            <a:off x="-99894" y="0"/>
            <a:ext cx="9397574" cy="5099211"/>
          </a:xfrm>
          <a:solidFill>
            <a:schemeClr val="bg1"/>
          </a:solidFill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34AA-3944-4923-8634-E54C34BDF194}" type="datetime1">
              <a:rPr lang="sv-SE" smtClean="0"/>
              <a:t>2020-02-04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5C0C-1472-4B2A-A1BF-0D0E663208C1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8087" y="917653"/>
            <a:ext cx="7128000" cy="508631"/>
          </a:xfrm>
        </p:spPr>
        <p:txBody>
          <a:bodyPr>
            <a:normAutofit fontScale="90000"/>
          </a:bodyPr>
          <a:lstStyle/>
          <a:p>
            <a:r>
              <a:rPr lang="sv-SE" dirty="0"/>
              <a:t>Konsernet</a:t>
            </a:r>
          </a:p>
        </p:txBody>
      </p:sp>
      <p:sp>
        <p:nvSpPr>
          <p:cNvPr id="8" name="Rektangel 7"/>
          <p:cNvSpPr/>
          <p:nvPr/>
        </p:nvSpPr>
        <p:spPr>
          <a:xfrm>
            <a:off x="1513269" y="1579349"/>
            <a:ext cx="1549463" cy="11633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algn="ctr"/>
            <a:r>
              <a:rPr lang="sv-SE" sz="2160" dirty="0">
                <a:solidFill>
                  <a:schemeClr val="bg1"/>
                </a:solidFill>
                <a:latin typeface="+mj-lt"/>
              </a:rPr>
              <a:t>Har eksistert i</a:t>
            </a:r>
            <a:br>
              <a:rPr lang="sv-SE" sz="2520" dirty="0">
                <a:solidFill>
                  <a:schemeClr val="bg1"/>
                </a:solidFill>
                <a:latin typeface="+mj-lt"/>
              </a:rPr>
            </a:br>
            <a:r>
              <a:rPr lang="sv-SE" sz="5400" b="1" dirty="0">
                <a:solidFill>
                  <a:schemeClr val="bg1"/>
                </a:solidFill>
                <a:latin typeface="+mj-lt"/>
              </a:rPr>
              <a:t>45 år</a:t>
            </a:r>
            <a:endParaRPr lang="sv-SE" sz="252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363901" y="811096"/>
            <a:ext cx="2395399" cy="25237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algn="ctr"/>
            <a:r>
              <a:rPr lang="sv-SE" sz="5400" b="1" dirty="0">
                <a:solidFill>
                  <a:schemeClr val="bg1"/>
                </a:solidFill>
                <a:latin typeface="+mj-lt"/>
              </a:rPr>
              <a:t>150</a:t>
            </a:r>
            <a:br>
              <a:rPr lang="sv-SE" sz="5400" b="1" dirty="0">
                <a:solidFill>
                  <a:schemeClr val="bg1"/>
                </a:solidFill>
                <a:latin typeface="+mj-lt"/>
              </a:rPr>
            </a:br>
            <a:r>
              <a:rPr lang="sv-SE" sz="5400" b="1" dirty="0">
                <a:solidFill>
                  <a:schemeClr val="bg1"/>
                </a:solidFill>
                <a:latin typeface="+mj-lt"/>
              </a:rPr>
              <a:t>ansatte</a:t>
            </a:r>
          </a:p>
          <a:p>
            <a:pPr lvl="0" algn="ctr"/>
            <a:r>
              <a:rPr lang="sv-SE" sz="2800" dirty="0">
                <a:solidFill>
                  <a:schemeClr val="bg1"/>
                </a:solidFill>
                <a:latin typeface="+mj-lt"/>
              </a:rPr>
              <a:t>hvorav 50 er på </a:t>
            </a:r>
          </a:p>
          <a:p>
            <a:pPr lvl="0" algn="ctr"/>
            <a:r>
              <a:rPr lang="sv-SE" sz="2800" dirty="0">
                <a:solidFill>
                  <a:schemeClr val="bg1"/>
                </a:solidFill>
                <a:latin typeface="+mj-lt"/>
              </a:rPr>
              <a:t>produktutvikling</a:t>
            </a:r>
            <a:endParaRPr lang="sv-SE" sz="252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4067964" y="3464652"/>
            <a:ext cx="3948197" cy="11633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algn="ctr"/>
            <a:r>
              <a:rPr lang="sv-SE" sz="5400" b="1" dirty="0">
                <a:solidFill>
                  <a:schemeClr val="bg1"/>
                </a:solidFill>
                <a:latin typeface="+mj-lt"/>
              </a:rPr>
              <a:t>300 millioner </a:t>
            </a:r>
            <a:br>
              <a:rPr lang="sv-SE" sz="5400" b="1" dirty="0">
                <a:solidFill>
                  <a:schemeClr val="bg1"/>
                </a:solidFill>
                <a:latin typeface="+mj-lt"/>
              </a:rPr>
            </a:br>
            <a:r>
              <a:rPr lang="sv-SE" sz="2160" dirty="0">
                <a:solidFill>
                  <a:schemeClr val="bg1"/>
                </a:solidFill>
                <a:latin typeface="+mj-lt"/>
              </a:rPr>
              <a:t>omsetning</a:t>
            </a:r>
            <a:endParaRPr lang="sv-SE" sz="252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529418" y="3325067"/>
            <a:ext cx="2257028" cy="11633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algn="ctr"/>
            <a:r>
              <a:rPr lang="sv-SE" sz="5400" b="1" dirty="0">
                <a:solidFill>
                  <a:schemeClr val="bg1"/>
                </a:solidFill>
                <a:latin typeface="+mj-lt"/>
              </a:rPr>
              <a:t>+10 000</a:t>
            </a:r>
            <a:br>
              <a:rPr lang="sv-SE" sz="5400" b="1" dirty="0">
                <a:solidFill>
                  <a:schemeClr val="bg1"/>
                </a:solidFill>
                <a:latin typeface="+mj-lt"/>
              </a:rPr>
            </a:br>
            <a:r>
              <a:rPr lang="sv-SE" sz="2160" dirty="0">
                <a:solidFill>
                  <a:schemeClr val="bg1"/>
                </a:solidFill>
                <a:latin typeface="+mj-lt"/>
              </a:rPr>
              <a:t>kunder</a:t>
            </a:r>
            <a:endParaRPr lang="sv-SE" sz="252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05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tshållare för bild 8">
            <a:extLst>
              <a:ext uri="{FF2B5EF4-FFF2-40B4-BE49-F238E27FC236}">
                <a16:creationId xmlns:a16="http://schemas.microsoft.com/office/drawing/2014/main" id="{E5BB7265-D9AD-41F9-B80E-DFB610B7A9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92" b="5324"/>
          <a:stretch/>
        </p:blipFill>
        <p:spPr>
          <a:xfrm>
            <a:off x="0" y="0"/>
            <a:ext cx="9264609" cy="5143500"/>
          </a:xfrm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1008000" y="422405"/>
            <a:ext cx="7128000" cy="574064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bg1"/>
                </a:solidFill>
              </a:rPr>
              <a:t>KS- og HMS produkter i Norge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34AA-3944-4923-8634-E54C34BDF194}" type="datetime1">
              <a:rPr lang="sv-SE" smtClean="0"/>
              <a:t>2020-02-04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5C0C-1472-4B2A-A1BF-0D0E663208C1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7ABC8B3-DE53-4F63-8473-CE37D9F95D49}"/>
              </a:ext>
            </a:extLst>
          </p:cNvPr>
          <p:cNvSpPr txBox="1"/>
          <p:nvPr/>
        </p:nvSpPr>
        <p:spPr>
          <a:xfrm>
            <a:off x="822302" y="1309141"/>
            <a:ext cx="37496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Samarbeidspartnere:</a:t>
            </a:r>
          </a:p>
          <a:p>
            <a:r>
              <a:rPr lang="nb-NO" dirty="0" err="1">
                <a:solidFill>
                  <a:schemeClr val="bg1"/>
                </a:solidFill>
              </a:rPr>
              <a:t>Nelfo</a:t>
            </a:r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 err="1">
                <a:solidFill>
                  <a:schemeClr val="bg1"/>
                </a:solidFill>
              </a:rPr>
              <a:t>Elkonor</a:t>
            </a:r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Sikringen</a:t>
            </a:r>
          </a:p>
          <a:p>
            <a:r>
              <a:rPr lang="nb-NO" dirty="0">
                <a:solidFill>
                  <a:schemeClr val="bg1"/>
                </a:solidFill>
              </a:rPr>
              <a:t>Norgeseliten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Byggmesterforbundet</a:t>
            </a:r>
          </a:p>
          <a:p>
            <a:r>
              <a:rPr lang="nb-NO" dirty="0">
                <a:solidFill>
                  <a:schemeClr val="bg1"/>
                </a:solidFill>
              </a:rPr>
              <a:t>Glass- og fasadeforeningen</a:t>
            </a:r>
          </a:p>
          <a:p>
            <a:r>
              <a:rPr lang="nb-NO" dirty="0">
                <a:solidFill>
                  <a:schemeClr val="bg1"/>
                </a:solidFill>
              </a:rPr>
              <a:t>Norske Trevarer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AAF29E7-0C4C-4501-9A25-A281B0DCC3C4}"/>
              </a:ext>
            </a:extLst>
          </p:cNvPr>
          <p:cNvSpPr txBox="1"/>
          <p:nvPr/>
        </p:nvSpPr>
        <p:spPr>
          <a:xfrm>
            <a:off x="5017688" y="1321883"/>
            <a:ext cx="3071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Produkter:</a:t>
            </a:r>
          </a:p>
          <a:p>
            <a:r>
              <a:rPr lang="nb-NO" dirty="0">
                <a:solidFill>
                  <a:schemeClr val="bg1"/>
                </a:solidFill>
              </a:rPr>
              <a:t>NIK – </a:t>
            </a:r>
            <a:r>
              <a:rPr lang="nb-NO" dirty="0" err="1">
                <a:solidFill>
                  <a:schemeClr val="bg1"/>
                </a:solidFill>
              </a:rPr>
              <a:t>Nelfo</a:t>
            </a:r>
            <a:r>
              <a:rPr lang="nb-NO" dirty="0">
                <a:solidFill>
                  <a:schemeClr val="bg1"/>
                </a:solidFill>
              </a:rPr>
              <a:t> Internkontroll, IKK, KS, FDV, PBL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 err="1">
                <a:solidFill>
                  <a:schemeClr val="bg1"/>
                </a:solidFill>
              </a:rPr>
              <a:t>Elkonor</a:t>
            </a:r>
            <a:r>
              <a:rPr lang="nb-NO" dirty="0">
                <a:solidFill>
                  <a:schemeClr val="bg1"/>
                </a:solidFill>
              </a:rPr>
              <a:t> Integrator</a:t>
            </a:r>
          </a:p>
          <a:p>
            <a:r>
              <a:rPr lang="nb-NO" dirty="0">
                <a:solidFill>
                  <a:schemeClr val="bg1"/>
                </a:solidFill>
              </a:rPr>
              <a:t>Sikringen Integrator</a:t>
            </a:r>
          </a:p>
          <a:p>
            <a:r>
              <a:rPr lang="nb-NO" dirty="0">
                <a:solidFill>
                  <a:schemeClr val="bg1"/>
                </a:solidFill>
              </a:rPr>
              <a:t>Ellipse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KS Online</a:t>
            </a:r>
          </a:p>
          <a:p>
            <a:r>
              <a:rPr lang="nb-NO" dirty="0">
                <a:solidFill>
                  <a:schemeClr val="bg1"/>
                </a:solidFill>
              </a:rPr>
              <a:t>GF KS Online</a:t>
            </a:r>
          </a:p>
          <a:p>
            <a:r>
              <a:rPr lang="nb-NO" dirty="0">
                <a:solidFill>
                  <a:schemeClr val="bg1"/>
                </a:solidFill>
              </a:rPr>
              <a:t>NT KS Online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0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05D449D-36B8-40B5-BABA-9D47D4A70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572"/>
            <a:ext cx="9144000" cy="460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1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Presentasjon av produkt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B264-6227-4DB4-ACDA-3C2DF1E60086}" type="datetime1">
              <a:rPr lang="sv-SE" smtClean="0"/>
              <a:t>2020-02-04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5C0C-1472-4B2A-A1BF-0D0E663208C1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FA116E-4516-43DE-9AA6-D96C3F5047A4}"/>
              </a:ext>
            </a:extLst>
          </p:cNvPr>
          <p:cNvSpPr/>
          <p:nvPr/>
        </p:nvSpPr>
        <p:spPr>
          <a:xfrm>
            <a:off x="970318" y="2217807"/>
            <a:ext cx="7716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000" dirty="0">
                <a:hlinkClick r:id="rId3"/>
              </a:rPr>
              <a:t>https://ksonline-gf.no/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31780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title"/>
          </p:nvPr>
        </p:nvSpPr>
        <p:spPr>
          <a:xfrm>
            <a:off x="612000" y="650438"/>
            <a:ext cx="7920000" cy="574064"/>
          </a:xfrm>
        </p:spPr>
        <p:txBody>
          <a:bodyPr>
            <a:normAutofit fontScale="90000"/>
          </a:bodyPr>
          <a:lstStyle/>
          <a:p>
            <a:r>
              <a:rPr lang="sv-SE" dirty="0"/>
              <a:t>Kompetanse og innhold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B264-6227-4DB4-ACDA-3C2DF1E60086}" type="datetime1">
              <a:rPr lang="sv-SE" smtClean="0"/>
              <a:t>2020-02-04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5C0C-1472-4B2A-A1BF-0D0E663208C1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F365846B-0085-4E3A-A574-8A0E9692C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8000" y="1534478"/>
            <a:ext cx="4471301" cy="3143249"/>
          </a:xfrm>
        </p:spPr>
        <p:txBody>
          <a:bodyPr>
            <a:normAutofit/>
          </a:bodyPr>
          <a:lstStyle/>
          <a:p>
            <a:pPr lvl="0"/>
            <a:r>
              <a:rPr lang="sv-SE" dirty="0"/>
              <a:t>Glass- og Fasadeforeningen har i samarbeid med Håndverksdata ansvar for  innholdet i løsningen.</a:t>
            </a:r>
          </a:p>
          <a:p>
            <a:pPr lvl="0"/>
            <a:r>
              <a:rPr lang="sv-SE" dirty="0"/>
              <a:t>Glassfagkjedens medlemmer kan også påvirke innholdet i KS Online. Vi kan tilpasse rutiner og sjekklister til kjedens medlemmer.</a:t>
            </a:r>
          </a:p>
          <a:p>
            <a:pPr marL="0" indent="0">
              <a:buNone/>
            </a:pPr>
            <a:endParaRPr lang="sv-SE" dirty="0"/>
          </a:p>
          <a:p>
            <a:pPr lvl="0"/>
            <a:endParaRPr lang="sv-SE" dirty="0"/>
          </a:p>
          <a:p>
            <a:pPr marL="0" lvl="0" indent="0">
              <a:buNone/>
            </a:pPr>
            <a:endParaRPr lang="sv-SE" dirty="0"/>
          </a:p>
        </p:txBody>
      </p:sp>
      <p:pic>
        <p:nvPicPr>
          <p:cNvPr id="2052" name="Picture 4" descr="Bilderesultat for vann">
            <a:extLst>
              <a:ext uri="{FF2B5EF4-FFF2-40B4-BE49-F238E27FC236}">
                <a16:creationId xmlns:a16="http://schemas.microsoft.com/office/drawing/2014/main" id="{6E932E39-D940-45E5-943B-E477D9192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01" y="1600262"/>
            <a:ext cx="3437623" cy="228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title"/>
          </p:nvPr>
        </p:nvSpPr>
        <p:spPr>
          <a:xfrm>
            <a:off x="612000" y="650438"/>
            <a:ext cx="7920000" cy="574064"/>
          </a:xfrm>
        </p:spPr>
        <p:txBody>
          <a:bodyPr>
            <a:normAutofit fontScale="90000"/>
          </a:bodyPr>
          <a:lstStyle/>
          <a:p>
            <a:r>
              <a:rPr lang="sv-SE" dirty="0"/>
              <a:t>Samarbeidet mellom Håndverksdata og Glassfagkjeden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B264-6227-4DB4-ACDA-3C2DF1E60086}" type="datetime1">
              <a:rPr lang="sv-SE" smtClean="0"/>
              <a:t>2020-02-04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5C0C-1472-4B2A-A1BF-0D0E663208C1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7337EF-923F-4314-B937-07810AA38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330"/>
            <a:ext cx="9144000" cy="30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4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Anpassad 4">
      <a:dk1>
        <a:srgbClr val="453B2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3174</TotalTime>
  <Words>161</Words>
  <Application>Microsoft Office PowerPoint</Application>
  <PresentationFormat>Skjermfremvisning (16:9)</PresentationFormat>
  <Paragraphs>60</Paragraphs>
  <Slides>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Office-tema</vt:lpstr>
      <vt:lpstr>PowerPoint-presentasjon</vt:lpstr>
      <vt:lpstr> </vt:lpstr>
      <vt:lpstr>Konsernet</vt:lpstr>
      <vt:lpstr>KS- og HMS produkter i Norge</vt:lpstr>
      <vt:lpstr>PowerPoint-presentasjon</vt:lpstr>
      <vt:lpstr>Presentasjon av produkt</vt:lpstr>
      <vt:lpstr>Kompetanse og innhold</vt:lpstr>
      <vt:lpstr>Samarbeidet mellom Håndverksdata og Glassfagkjeden</vt:lpstr>
    </vt:vector>
  </TitlesOfParts>
  <Manager/>
  <Company>Lina by the bay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 Hantverksdata</dc:title>
  <dc:subject/>
  <dc:creator>Karolina Eriksson</dc:creator>
  <cp:keywords/>
  <dc:description/>
  <cp:lastModifiedBy>Braastad, Anne-Charlotte</cp:lastModifiedBy>
  <cp:revision>265</cp:revision>
  <cp:lastPrinted>2018-03-15T08:00:08Z</cp:lastPrinted>
  <dcterms:created xsi:type="dcterms:W3CDTF">2018-03-14T12:29:22Z</dcterms:created>
  <dcterms:modified xsi:type="dcterms:W3CDTF">2020-02-04T14:01:24Z</dcterms:modified>
  <cp:category/>
</cp:coreProperties>
</file>